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4"/>
    <p:sldMasterId id="2147484052" r:id="rId5"/>
    <p:sldMasterId id="2147483979" r:id="rId6"/>
    <p:sldMasterId id="2147483970" r:id="rId7"/>
  </p:sldMasterIdLst>
  <p:notesMasterIdLst>
    <p:notesMasterId r:id="rId29"/>
  </p:notesMasterIdLst>
  <p:handoutMasterIdLst>
    <p:handoutMasterId r:id="rId30"/>
  </p:handoutMasterIdLst>
  <p:sldIdLst>
    <p:sldId id="520" r:id="rId8"/>
    <p:sldId id="489" r:id="rId9"/>
    <p:sldId id="505" r:id="rId10"/>
    <p:sldId id="513" r:id="rId11"/>
    <p:sldId id="509" r:id="rId12"/>
    <p:sldId id="510" r:id="rId13"/>
    <p:sldId id="511" r:id="rId14"/>
    <p:sldId id="512" r:id="rId15"/>
    <p:sldId id="514" r:id="rId16"/>
    <p:sldId id="515" r:id="rId17"/>
    <p:sldId id="516" r:id="rId18"/>
    <p:sldId id="517" r:id="rId19"/>
    <p:sldId id="525" r:id="rId20"/>
    <p:sldId id="499" r:id="rId21"/>
    <p:sldId id="526" r:id="rId22"/>
    <p:sldId id="527" r:id="rId23"/>
    <p:sldId id="518" r:id="rId24"/>
    <p:sldId id="523" r:id="rId25"/>
    <p:sldId id="521" r:id="rId26"/>
    <p:sldId id="524" r:id="rId27"/>
    <p:sldId id="500" r:id="rId28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520"/>
            <p14:sldId id="489"/>
            <p14:sldId id="505"/>
            <p14:sldId id="513"/>
            <p14:sldId id="509"/>
            <p14:sldId id="510"/>
            <p14:sldId id="511"/>
            <p14:sldId id="512"/>
            <p14:sldId id="514"/>
            <p14:sldId id="515"/>
            <p14:sldId id="516"/>
            <p14:sldId id="517"/>
            <p14:sldId id="525"/>
            <p14:sldId id="499"/>
            <p14:sldId id="526"/>
            <p14:sldId id="527"/>
            <p14:sldId id="518"/>
            <p14:sldId id="523"/>
            <p14:sldId id="521"/>
            <p14:sldId id="524"/>
            <p14:sldId id="50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570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3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23C"/>
    <a:srgbClr val="464E28"/>
    <a:srgbClr val="8C323C"/>
    <a:srgbClr val="8C3232"/>
    <a:srgbClr val="4D4E19"/>
    <a:srgbClr val="375064"/>
    <a:srgbClr val="37506F"/>
    <a:srgbClr val="962D3C"/>
    <a:srgbClr val="A02D3C"/>
    <a:srgbClr val="F9D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5102" autoAdjust="0"/>
  </p:normalViewPr>
  <p:slideViewPr>
    <p:cSldViewPr snapToObjects="1">
      <p:cViewPr>
        <p:scale>
          <a:sx n="64" d="100"/>
          <a:sy n="64" d="100"/>
        </p:scale>
        <p:origin x="-114" y="-264"/>
      </p:cViewPr>
      <p:guideLst>
        <p:guide orient="horz" pos="1570"/>
        <p:guide orient="horz" pos="1094"/>
        <p:guide pos="3984"/>
        <p:guide pos="3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1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Changing Demographics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10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Student Success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2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Tuition and Debt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3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Career Preparation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4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Rising Competition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5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New Generation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6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Citizenship Preparation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7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Course Design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8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Scholarship v. Teaching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338C59-D117-4491-A854-4D3111B18AF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7F6895-3878-46D5-8C08-FA03732020E9}">
      <dgm:prSet phldrT="[Text]" custT="1"/>
      <dgm:spPr>
        <a:noFill/>
        <a:ln>
          <a:noFill/>
        </a:ln>
      </dgm:spPr>
      <dgm:t>
        <a:bodyPr lIns="91440" tIns="0" rIns="91440" bIns="0"/>
        <a:lstStyle/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9</a:t>
          </a:r>
        </a:p>
        <a:p>
          <a:r>
            <a:rPr lang="en-US" sz="2800" b="0" i="0" u="none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Tenure</a:t>
          </a:r>
        </a:p>
      </dgm:t>
    </dgm:pt>
    <dgm:pt modelId="{73B2114F-60F2-4534-BEA7-1945EAB86C27}" type="parTrans" cxnId="{A82EFBDE-5B60-4978-9F6C-19F7B69D8457}">
      <dgm:prSet/>
      <dgm:spPr/>
      <dgm:t>
        <a:bodyPr/>
        <a:lstStyle/>
        <a:p>
          <a:endParaRPr lang="en-US"/>
        </a:p>
      </dgm:t>
    </dgm:pt>
    <dgm:pt modelId="{EB9766E5-7D83-448F-8D32-4597A300B949}" type="sibTrans" cxnId="{A82EFBDE-5B60-4978-9F6C-19F7B69D8457}">
      <dgm:prSet/>
      <dgm:spPr/>
      <dgm:t>
        <a:bodyPr/>
        <a:lstStyle/>
        <a:p>
          <a:endParaRPr lang="en-US"/>
        </a:p>
      </dgm:t>
    </dgm:pt>
    <dgm:pt modelId="{DD337EC3-9668-4478-8AD2-F3BAC71752A0}">
      <dgm:prSet phldrT="[Text]" custT="1"/>
      <dgm:spPr>
        <a:noFill/>
        <a:ln>
          <a:noFill/>
        </a:ln>
      </dgm:spPr>
      <dgm:t>
        <a:bodyPr lIns="822960" tIns="137160" rIns="274320"/>
        <a:lstStyle/>
        <a:p>
          <a:endParaRPr lang="en-US" sz="1100" b="0" i="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gm:t>
    </dgm:pt>
    <dgm:pt modelId="{74B28214-6207-4B38-9AF8-E0FF42802CC1}" type="parTrans" cxnId="{4E0144D9-1163-4D12-A5DE-A0FBED6E8B40}">
      <dgm:prSet/>
      <dgm:spPr/>
      <dgm:t>
        <a:bodyPr/>
        <a:lstStyle/>
        <a:p>
          <a:endParaRPr lang="en-US"/>
        </a:p>
      </dgm:t>
    </dgm:pt>
    <dgm:pt modelId="{574D3CC2-B9F4-4E35-826A-BED832097138}" type="sibTrans" cxnId="{4E0144D9-1163-4D12-A5DE-A0FBED6E8B40}">
      <dgm:prSet/>
      <dgm:spPr/>
      <dgm:t>
        <a:bodyPr/>
        <a:lstStyle/>
        <a:p>
          <a:endParaRPr lang="en-US"/>
        </a:p>
      </dgm:t>
    </dgm:pt>
    <dgm:pt modelId="{146582F6-B462-492C-B69D-528C948DA081}" type="pres">
      <dgm:prSet presAssocID="{2C338C59-D117-4491-A854-4D3111B18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8B262E-9DD5-4266-B9C9-B3DC9F0334E7}" type="pres">
      <dgm:prSet presAssocID="{C07F6895-3878-46D5-8C08-FA03732020E9}" presName="linNode" presStyleCnt="0"/>
      <dgm:spPr/>
    </dgm:pt>
    <dgm:pt modelId="{AA3B755A-B467-41EB-B662-33E5B826BD65}" type="pres">
      <dgm:prSet presAssocID="{C07F6895-3878-46D5-8C08-FA03732020E9}" presName="parentText" presStyleLbl="node1" presStyleIdx="0" presStyleCnt="2" custScaleX="74475" custScaleY="38096" custLinFactNeighborX="-76858" custLinFactNeighborY="9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A3C0B-8479-468C-BFD4-D5FABB473B71}" type="pres">
      <dgm:prSet presAssocID="{EB9766E5-7D83-448F-8D32-4597A300B949}" presName="sp" presStyleCnt="0"/>
      <dgm:spPr/>
    </dgm:pt>
    <dgm:pt modelId="{583C9C49-8E2C-4541-BEBF-68B51A21243B}" type="pres">
      <dgm:prSet presAssocID="{DD337EC3-9668-4478-8AD2-F3BAC71752A0}" presName="linNode" presStyleCnt="0"/>
      <dgm:spPr/>
    </dgm:pt>
    <dgm:pt modelId="{1373BD71-12AF-406C-94D4-4F10541C1EF9}" type="pres">
      <dgm:prSet presAssocID="{DD337EC3-9668-4478-8AD2-F3BAC71752A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144D9-1163-4D12-A5DE-A0FBED6E8B40}" srcId="{2C338C59-D117-4491-A854-4D3111B18AF0}" destId="{DD337EC3-9668-4478-8AD2-F3BAC71752A0}" srcOrd="1" destOrd="0" parTransId="{74B28214-6207-4B38-9AF8-E0FF42802CC1}" sibTransId="{574D3CC2-B9F4-4E35-826A-BED832097138}"/>
    <dgm:cxn modelId="{C5EE72B4-00F9-458D-87FB-78190797D63F}" type="presOf" srcId="{2C338C59-D117-4491-A854-4D3111B18AF0}" destId="{146582F6-B462-492C-B69D-528C948DA081}" srcOrd="0" destOrd="0" presId="urn:microsoft.com/office/officeart/2005/8/layout/vList5"/>
    <dgm:cxn modelId="{D5A73F14-72D6-4AF8-A46F-00FA51E23E9D}" type="presOf" srcId="{C07F6895-3878-46D5-8C08-FA03732020E9}" destId="{AA3B755A-B467-41EB-B662-33E5B826BD65}" srcOrd="0" destOrd="0" presId="urn:microsoft.com/office/officeart/2005/8/layout/vList5"/>
    <dgm:cxn modelId="{52BFC0C2-CFD8-4CBC-93C2-03F8D283AAD2}" type="presOf" srcId="{DD337EC3-9668-4478-8AD2-F3BAC71752A0}" destId="{1373BD71-12AF-406C-94D4-4F10541C1EF9}" srcOrd="0" destOrd="0" presId="urn:microsoft.com/office/officeart/2005/8/layout/vList5"/>
    <dgm:cxn modelId="{A82EFBDE-5B60-4978-9F6C-19F7B69D8457}" srcId="{2C338C59-D117-4491-A854-4D3111B18AF0}" destId="{C07F6895-3878-46D5-8C08-FA03732020E9}" srcOrd="0" destOrd="0" parTransId="{73B2114F-60F2-4534-BEA7-1945EAB86C27}" sibTransId="{EB9766E5-7D83-448F-8D32-4597A300B949}"/>
    <dgm:cxn modelId="{E2160BF6-90F1-45F7-8414-F91969F8984D}" type="presParOf" srcId="{146582F6-B462-492C-B69D-528C948DA081}" destId="{008B262E-9DD5-4266-B9C9-B3DC9F0334E7}" srcOrd="0" destOrd="0" presId="urn:microsoft.com/office/officeart/2005/8/layout/vList5"/>
    <dgm:cxn modelId="{7F8A3264-1ABD-43D4-A946-E5666A51E419}" type="presParOf" srcId="{008B262E-9DD5-4266-B9C9-B3DC9F0334E7}" destId="{AA3B755A-B467-41EB-B662-33E5B826BD65}" srcOrd="0" destOrd="0" presId="urn:microsoft.com/office/officeart/2005/8/layout/vList5"/>
    <dgm:cxn modelId="{18C7416D-5B26-4470-A68E-05BD4CF6CD37}" type="presParOf" srcId="{146582F6-B462-492C-B69D-528C948DA081}" destId="{D9EA3C0B-8479-468C-BFD4-D5FABB473B71}" srcOrd="1" destOrd="0" presId="urn:microsoft.com/office/officeart/2005/8/layout/vList5"/>
    <dgm:cxn modelId="{CA8BC659-1D58-4FBA-B57F-AEFF165DB233}" type="presParOf" srcId="{146582F6-B462-492C-B69D-528C948DA081}" destId="{583C9C49-8E2C-4541-BEBF-68B51A21243B}" srcOrd="2" destOrd="0" presId="urn:microsoft.com/office/officeart/2005/8/layout/vList5"/>
    <dgm:cxn modelId="{705E916E-5F91-4105-A944-540B32632DC1}" type="presParOf" srcId="{583C9C49-8E2C-4541-BEBF-68B51A21243B}" destId="{1373BD71-12AF-406C-94D4-4F10541C1EF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1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Changing Demographics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10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Student Success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Tuition and Debt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3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Career Preparation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Rising Competition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5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New Generation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6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Citizenship Preparation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7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Course Design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Scholarship v. Teaching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B755A-B467-41EB-B662-33E5B826BD65}">
      <dsp:nvSpPr>
        <dsp:cNvPr id="0" name=""/>
        <dsp:cNvSpPr/>
      </dsp:nvSpPr>
      <dsp:spPr>
        <a:xfrm>
          <a:off x="461575" y="393111"/>
          <a:ext cx="2857297" cy="1581011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9144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# 9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u="none" kern="1200" dirty="0">
              <a:solidFill>
                <a:schemeClr val="bg1"/>
              </a:solidFill>
              <a:latin typeface="Cambria" panose="02040503050406030204" pitchFamily="18" charset="0"/>
              <a:ea typeface="Zilla Slab Medium" pitchFamily="2" charset="77"/>
            </a:rPr>
            <a:t>Tenure</a:t>
          </a:r>
        </a:p>
      </dsp:txBody>
      <dsp:txXfrm>
        <a:off x="538754" y="470290"/>
        <a:ext cx="2702939" cy="1426653"/>
      </dsp:txXfrm>
    </dsp:sp>
    <dsp:sp modelId="{1373BD71-12AF-406C-94D4-4F10541C1EF9}">
      <dsp:nvSpPr>
        <dsp:cNvPr id="0" name=""/>
        <dsp:cNvSpPr/>
      </dsp:nvSpPr>
      <dsp:spPr>
        <a:xfrm>
          <a:off x="3410298" y="1791021"/>
          <a:ext cx="3836586" cy="4150072"/>
        </a:xfrm>
        <a:prstGeom prst="round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960" tIns="137160" rIns="27432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0" kern="1200" dirty="0">
            <a:solidFill>
              <a:schemeClr val="bg1"/>
            </a:solidFill>
            <a:latin typeface="Cambria" panose="02040503050406030204" pitchFamily="18" charset="0"/>
            <a:ea typeface="Zilla Slab" pitchFamily="2" charset="77"/>
          </a:endParaRPr>
        </a:p>
      </dsp:txBody>
      <dsp:txXfrm>
        <a:off x="3597585" y="1978308"/>
        <a:ext cx="3462012" cy="3775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2C214-A587-884C-82FB-9710B2EC6B56}" type="datetimeFigureOut">
              <a:rPr lang="en-US" smtClean="0">
                <a:latin typeface="Calibri" panose="020F0502020204030204" pitchFamily="34" charset="0"/>
              </a:rPr>
              <a:t>10/14/2019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00E1B-4F77-9545-A900-83A343486EFA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90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83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40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6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57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2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5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4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54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94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1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7D64D6-B1C8-E044-AFF1-426B7189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CC023042-511C-4B4B-9AA5-36F702D289F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1371600"/>
            <a:ext cx="10363200" cy="48006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627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6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Group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9B244CE-1041-3347-BE45-5AB38E1D76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AF5CF5C-2F9D-BD49-8E39-650AA3085009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6CB5F94-E251-2B4B-90E8-C0716E09E871}"/>
              </a:ext>
            </a:extLst>
          </p:cNvPr>
          <p:cNvGrpSpPr/>
          <p:nvPr userDrawn="1"/>
        </p:nvGrpSpPr>
        <p:grpSpPr>
          <a:xfrm>
            <a:off x="839416" y="2524825"/>
            <a:ext cx="10513168" cy="1808349"/>
            <a:chOff x="839416" y="2524825"/>
            <a:chExt cx="10513168" cy="180834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5388EB68-260D-C14D-A3D4-CE6524B40F11}"/>
                </a:ext>
              </a:extLst>
            </p:cNvPr>
            <p:cNvSpPr/>
            <p:nvPr userDrawn="1"/>
          </p:nvSpPr>
          <p:spPr>
            <a:xfrm>
              <a:off x="839416" y="2524825"/>
              <a:ext cx="10513168" cy="1808349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FC3BE3DB-F822-3646-8BD9-E0B0D185AF5F}"/>
                </a:ext>
              </a:extLst>
            </p:cNvPr>
            <p:cNvGrpSpPr/>
            <p:nvPr userDrawn="1"/>
          </p:nvGrpSpPr>
          <p:grpSpPr>
            <a:xfrm>
              <a:off x="839416" y="2524825"/>
              <a:ext cx="1836204" cy="1808349"/>
              <a:chOff x="839416" y="2524825"/>
              <a:chExt cx="1836204" cy="1808349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B14671FA-B3C1-254D-B551-66A0A0F014CA}"/>
                  </a:ext>
                </a:extLst>
              </p:cNvPr>
              <p:cNvSpPr/>
              <p:nvPr userDrawn="1"/>
            </p:nvSpPr>
            <p:spPr>
              <a:xfrm>
                <a:off x="839416" y="2524825"/>
                <a:ext cx="1836204" cy="180834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Zilla Slab Light" pitchFamily="2" charset="77"/>
                </a:endParaRPr>
              </a:p>
            </p:txBody>
          </p: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xmlns="" id="{CB796E90-2172-574D-8612-E9FCA95CF3F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5440" y="3233003"/>
                <a:ext cx="1404157" cy="391994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6">
            <a:extLst>
              <a:ext uri="{FF2B5EF4-FFF2-40B4-BE49-F238E27FC236}">
                <a16:creationId xmlns:a16="http://schemas.microsoft.com/office/drawing/2014/main" xmlns="" id="{164280F9-A3A2-1040-8CE4-D35D3623E3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2667001"/>
            <a:ext cx="8077200" cy="1524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0" i="0"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lvl="0"/>
            <a:r>
              <a:rPr lang="en-US" dirty="0"/>
              <a:t>Vertically Center All Title Text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96ABDF08-2C40-B549-B81E-5B55E58734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2819400"/>
            <a:ext cx="8077200" cy="304800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CLIENT OR FORUM  // Month XX, 2019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xmlns="" id="{B58DAC85-AC9E-914F-82D0-222618EE50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3809999"/>
            <a:ext cx="8077200" cy="304801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 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38684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Group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66889B0-C78E-5145-8528-79F3B6A2AC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E066EE7-1E6D-534D-8807-99BF7428EF0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D506351-5168-CF4B-9261-60D00EE0A365}"/>
              </a:ext>
            </a:extLst>
          </p:cNvPr>
          <p:cNvGrpSpPr/>
          <p:nvPr userDrawn="1"/>
        </p:nvGrpSpPr>
        <p:grpSpPr>
          <a:xfrm>
            <a:off x="839416" y="2524825"/>
            <a:ext cx="10513168" cy="1808349"/>
            <a:chOff x="839416" y="2524825"/>
            <a:chExt cx="10513168" cy="180834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75A0DFDB-AD92-B346-A05B-C4DDAFF1FBBC}"/>
                </a:ext>
              </a:extLst>
            </p:cNvPr>
            <p:cNvSpPr/>
            <p:nvPr userDrawn="1"/>
          </p:nvSpPr>
          <p:spPr>
            <a:xfrm>
              <a:off x="839416" y="2524825"/>
              <a:ext cx="10513168" cy="1808349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xmlns="" id="{E80CE25D-29B9-4041-A6A9-276112F49284}"/>
                </a:ext>
              </a:extLst>
            </p:cNvPr>
            <p:cNvGrpSpPr/>
            <p:nvPr userDrawn="1"/>
          </p:nvGrpSpPr>
          <p:grpSpPr>
            <a:xfrm>
              <a:off x="839416" y="2524825"/>
              <a:ext cx="1836204" cy="1808349"/>
              <a:chOff x="839416" y="2524825"/>
              <a:chExt cx="1836204" cy="180834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FCC26604-DBA0-EC4B-AAF6-3AB02FDDE493}"/>
                  </a:ext>
                </a:extLst>
              </p:cNvPr>
              <p:cNvSpPr/>
              <p:nvPr userDrawn="1"/>
            </p:nvSpPr>
            <p:spPr>
              <a:xfrm>
                <a:off x="839416" y="2524825"/>
                <a:ext cx="1836204" cy="180834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Zilla Slab Light" pitchFamily="2" charset="77"/>
                </a:endParaRPr>
              </a:p>
            </p:txBody>
          </p: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xmlns="" id="{FCA58110-4C0A-DB49-BD5A-CDE96F6862E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5440" y="3233003"/>
                <a:ext cx="1404157" cy="391994"/>
              </a:xfrm>
              <a:prstGeom prst="rect">
                <a:avLst/>
              </a:prstGeom>
            </p:spPr>
          </p:pic>
        </p:grpSp>
      </p:grpSp>
      <p:sp>
        <p:nvSpPr>
          <p:cNvPr id="44" name="Text Placeholder 26">
            <a:extLst>
              <a:ext uri="{FF2B5EF4-FFF2-40B4-BE49-F238E27FC236}">
                <a16:creationId xmlns:a16="http://schemas.microsoft.com/office/drawing/2014/main" xmlns="" id="{C0497D3E-FB86-3742-A233-5EC8176626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2667001"/>
            <a:ext cx="8077200" cy="1524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0" i="0"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lvl="0"/>
            <a:r>
              <a:rPr lang="en-US" dirty="0"/>
              <a:t>Vertically Center All Title Text</a:t>
            </a:r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xmlns="" id="{B56A2DBA-75D4-8745-9DCD-8CAD1305435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2819400"/>
            <a:ext cx="8077200" cy="304800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CLIENT OR FORUM  // Month XX, 2019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xmlns="" id="{5BBBA636-7EDB-B742-9883-D0B67EA9E1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3809999"/>
            <a:ext cx="8077200" cy="304801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 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16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tudents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135AE97-0129-3C4A-A241-7166DD1D72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2A17794-4BF3-544A-983E-F00E8EF35BC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6DC3B4CA-5860-5645-9B29-0647F904C463}"/>
              </a:ext>
            </a:extLst>
          </p:cNvPr>
          <p:cNvGrpSpPr/>
          <p:nvPr userDrawn="1"/>
        </p:nvGrpSpPr>
        <p:grpSpPr>
          <a:xfrm>
            <a:off x="839416" y="2524825"/>
            <a:ext cx="10513168" cy="1808349"/>
            <a:chOff x="839416" y="2524825"/>
            <a:chExt cx="10513168" cy="180834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49B5F46E-F2B0-5543-9CE6-B714CC4B87AE}"/>
                </a:ext>
              </a:extLst>
            </p:cNvPr>
            <p:cNvSpPr/>
            <p:nvPr userDrawn="1"/>
          </p:nvSpPr>
          <p:spPr>
            <a:xfrm>
              <a:off x="839416" y="2524825"/>
              <a:ext cx="10513168" cy="1808349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36D119BF-E354-3F42-ACDF-49E94249A184}"/>
                </a:ext>
              </a:extLst>
            </p:cNvPr>
            <p:cNvGrpSpPr/>
            <p:nvPr userDrawn="1"/>
          </p:nvGrpSpPr>
          <p:grpSpPr>
            <a:xfrm>
              <a:off x="839416" y="2524825"/>
              <a:ext cx="1836204" cy="1808349"/>
              <a:chOff x="839416" y="2524825"/>
              <a:chExt cx="1836204" cy="180834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A2724680-8B96-174C-912B-E42816CFB677}"/>
                  </a:ext>
                </a:extLst>
              </p:cNvPr>
              <p:cNvSpPr/>
              <p:nvPr userDrawn="1"/>
            </p:nvSpPr>
            <p:spPr>
              <a:xfrm>
                <a:off x="839416" y="2524825"/>
                <a:ext cx="1836204" cy="180834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Zilla Slab Light" pitchFamily="2" charset="77"/>
                </a:endParaRPr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xmlns="" id="{BB0CFAEB-82DC-A945-886B-A0273AC822A1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5440" y="3233003"/>
                <a:ext cx="1404157" cy="391994"/>
              </a:xfrm>
              <a:prstGeom prst="rect">
                <a:avLst/>
              </a:prstGeom>
            </p:spPr>
          </p:pic>
        </p:grpSp>
      </p:grpSp>
      <p:sp>
        <p:nvSpPr>
          <p:cNvPr id="26" name="Text Placeholder 26">
            <a:extLst>
              <a:ext uri="{FF2B5EF4-FFF2-40B4-BE49-F238E27FC236}">
                <a16:creationId xmlns:a16="http://schemas.microsoft.com/office/drawing/2014/main" xmlns="" id="{0CDB0B15-9DB2-D343-AE0C-E3245553458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2667001"/>
            <a:ext cx="8077200" cy="1524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0" i="0"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lvl="0"/>
            <a:r>
              <a:rPr lang="en-US" dirty="0"/>
              <a:t>Vertically Center All Title Text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xmlns="" id="{93196ADB-0A18-BD4E-A7DF-AD33065E13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2819400"/>
            <a:ext cx="8077200" cy="304800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CLIENT OR FORUM  // Month XX, 2019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xmlns="" id="{FA952E31-2AEF-D147-B6D6-574A64BE4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3809999"/>
            <a:ext cx="8077200" cy="304801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 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58431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Graduate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A4405BD-4CDF-2241-9E63-1E851676BF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F80417-FF25-EF49-BB9B-91949CE20B0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75000"/>
              <a:alpha val="7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9579DA6-7BFD-984C-958A-764582560589}"/>
              </a:ext>
            </a:extLst>
          </p:cNvPr>
          <p:cNvSpPr txBox="1">
            <a:spLocks/>
          </p:cNvSpPr>
          <p:nvPr userDrawn="1"/>
        </p:nvSpPr>
        <p:spPr>
          <a:xfrm>
            <a:off x="4007768" y="2532976"/>
            <a:ext cx="4176464" cy="1800198"/>
          </a:xfrm>
          <a:prstGeom prst="rect">
            <a:avLst/>
          </a:prstGeom>
        </p:spPr>
        <p:txBody>
          <a:bodyPr anchor="ctr"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spc="0" dirty="0">
                <a:solidFill>
                  <a:schemeClr val="tx1"/>
                </a:solidFill>
                <a:latin typeface="Cambria" panose="02040503050406030204" pitchFamily="18" charset="0"/>
                <a:ea typeface="Zilla Slab Medium" pitchFamily="2" charset="77"/>
              </a:rPr>
              <a:t>Thank you.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483E65F-A880-1C4E-873B-3E79D3A8E1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1651" y="5302086"/>
            <a:ext cx="1404157" cy="39199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D4056F0-CE11-2A43-9FA4-F8DA5BE7B31E}"/>
              </a:ext>
            </a:extLst>
          </p:cNvPr>
          <p:cNvSpPr txBox="1"/>
          <p:nvPr userDrawn="1"/>
        </p:nvSpPr>
        <p:spPr>
          <a:xfrm>
            <a:off x="5285910" y="5878026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tx1"/>
                </a:solidFill>
                <a:latin typeface="Cambria" panose="02040503050406030204" pitchFamily="18" charset="0"/>
                <a:ea typeface="Zilla Slab Light" pitchFamily="2" charset="77"/>
              </a:rPr>
              <a:t>sovasolutions.org</a:t>
            </a:r>
            <a:endParaRPr lang="en-US" sz="1200" dirty="0">
              <a:solidFill>
                <a:schemeClr val="tx1"/>
              </a:solidFill>
              <a:latin typeface="Cambria" panose="02040503050406030204" pitchFamily="18" charset="0"/>
              <a:ea typeface="Zilla Slab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082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rk Blu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xmlns="" id="{B4F115FD-F7CB-374C-B214-C02E0567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anchor="ctr"/>
          <a:lstStyle>
            <a:lvl1pPr>
              <a:defRPr b="1" i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Content Placeholder 6">
            <a:extLst>
              <a:ext uri="{FF2B5EF4-FFF2-40B4-BE49-F238E27FC236}">
                <a16:creationId xmlns:a16="http://schemas.microsoft.com/office/drawing/2014/main" xmlns="" id="{73B19C67-9EE9-AA47-9C40-F622683DBD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371600"/>
            <a:ext cx="10363200" cy="5181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2400"/>
              </a:spcBef>
              <a:buClr>
                <a:schemeClr val="tx1"/>
              </a:buClr>
              <a:defRPr sz="2400"/>
            </a:lvl1pPr>
            <a:lvl2pPr marL="459306" indent="-230712">
              <a:spcBef>
                <a:spcPts val="600"/>
              </a:spcBef>
              <a:buClr>
                <a:schemeClr val="tx1"/>
              </a:buClr>
              <a:buFont typeface="System Font Regular"/>
              <a:buChar char="—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 marL="713232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 marL="960120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 marL="1188720" indent="-228594">
              <a:spcBef>
                <a:spcPts val="6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B64A9E3-F7DE-0D4D-90E6-532AD4FA44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548" y="6410960"/>
            <a:ext cx="1080903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1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769E1073-7CC2-BA4E-8E42-EEA2B9FD755B}"/>
              </a:ext>
            </a:extLst>
          </p:cNvPr>
          <p:cNvGrpSpPr/>
          <p:nvPr userDrawn="1"/>
        </p:nvGrpSpPr>
        <p:grpSpPr>
          <a:xfrm>
            <a:off x="839416" y="2524825"/>
            <a:ext cx="10513168" cy="1808349"/>
            <a:chOff x="839416" y="2524825"/>
            <a:chExt cx="10513168" cy="180834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5FAB12F4-7B34-6745-A8C0-B698D37A753C}"/>
                </a:ext>
              </a:extLst>
            </p:cNvPr>
            <p:cNvSpPr/>
            <p:nvPr userDrawn="1"/>
          </p:nvSpPr>
          <p:spPr>
            <a:xfrm>
              <a:off x="839416" y="2524825"/>
              <a:ext cx="10513168" cy="1808349"/>
            </a:xfrm>
            <a:prstGeom prst="rect">
              <a:avLst/>
            </a:prstGeom>
            <a:solidFill>
              <a:schemeClr val="accent1">
                <a:alpha val="67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C2FFA4FD-0B6B-F24B-92DA-6839D06EBD0A}"/>
                </a:ext>
              </a:extLst>
            </p:cNvPr>
            <p:cNvGrpSpPr/>
            <p:nvPr userDrawn="1"/>
          </p:nvGrpSpPr>
          <p:grpSpPr>
            <a:xfrm>
              <a:off x="839416" y="2524825"/>
              <a:ext cx="1836204" cy="1808349"/>
              <a:chOff x="839416" y="2524825"/>
              <a:chExt cx="1836204" cy="180834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2AE447C0-6E2C-3040-9A78-4CB81C973CEE}"/>
                  </a:ext>
                </a:extLst>
              </p:cNvPr>
              <p:cNvSpPr/>
              <p:nvPr userDrawn="1"/>
            </p:nvSpPr>
            <p:spPr>
              <a:xfrm>
                <a:off x="839416" y="2524825"/>
                <a:ext cx="1836204" cy="180834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Zilla Slab Light" pitchFamily="2" charset="77"/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xmlns="" id="{96F1457F-1E32-7441-B53C-03D2FD961B5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1055440" y="3233003"/>
                <a:ext cx="1404157" cy="391994"/>
              </a:xfrm>
              <a:prstGeom prst="rect">
                <a:avLst/>
              </a:prstGeom>
            </p:spPr>
          </p:pic>
        </p:grpSp>
      </p:grpSp>
      <p:sp>
        <p:nvSpPr>
          <p:cNvPr id="23" name="Text Placeholder 26">
            <a:extLst>
              <a:ext uri="{FF2B5EF4-FFF2-40B4-BE49-F238E27FC236}">
                <a16:creationId xmlns:a16="http://schemas.microsoft.com/office/drawing/2014/main" xmlns="" id="{D7DA9612-74BA-6E49-8329-66C970C8C4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2667001"/>
            <a:ext cx="8077200" cy="1524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4400" b="0" i="0"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lvl="0"/>
            <a:r>
              <a:rPr lang="en-US" dirty="0"/>
              <a:t>Vertically Center All Title Text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xmlns="" id="{3F70C14A-5D27-7B48-AD3E-1457B242EE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2819400"/>
            <a:ext cx="8077200" cy="304800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  OF SECTION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xmlns="" id="{5CCD0FD1-88B7-6B4A-A950-B9E0F54554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3809999"/>
            <a:ext cx="8077200" cy="304801"/>
          </a:xfrm>
          <a:prstGeom prst="rect">
            <a:avLst/>
          </a:prstGeom>
        </p:spPr>
        <p:txBody>
          <a:bodyPr lIns="128016" anchor="ctr"/>
          <a:lstStyle>
            <a:lvl1pPr marL="0" indent="0">
              <a:buNone/>
              <a:defRPr sz="2400" b="0" i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503030403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SUBTITLE  OF SECTION</a:t>
            </a:r>
          </a:p>
        </p:txBody>
      </p:sp>
    </p:spTree>
    <p:extLst>
      <p:ext uri="{BB962C8B-B14F-4D97-AF65-F5344CB8AC3E}">
        <p14:creationId xmlns:p14="http://schemas.microsoft.com/office/powerpoint/2010/main" val="365104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0ADA26C5-E21A-FF46-A624-F4920BA7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</p:spPr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B727328C-C11B-EB4E-8F55-4B1197F01B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0363" y="1219200"/>
            <a:ext cx="10363200" cy="406400"/>
          </a:xfrm>
        </p:spPr>
        <p:txBody>
          <a:bodyPr>
            <a:normAutofit/>
          </a:bodyPr>
          <a:lstStyle>
            <a:lvl1pPr marL="0" marR="0" indent="0" algn="ctr" defTabSz="121917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1" baseline="0">
                <a:solidFill>
                  <a:schemeClr val="accent2"/>
                </a:solidFill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edit subtitle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xmlns="" id="{26F3FDB6-2D60-654D-8F4D-B0F3399394B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09638" y="1828800"/>
            <a:ext cx="10363200" cy="43434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17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CB69200B-7347-E742-9649-7EAEA3349D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371600"/>
            <a:ext cx="5080000" cy="48006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xmlns="" id="{43C7F97C-1A04-A245-8D1B-3A4A7770AE4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97600" y="1371600"/>
            <a:ext cx="5080000" cy="48006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19200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000" b="0" i="1" baseline="0">
                <a:solidFill>
                  <a:schemeClr val="accent2"/>
                </a:solidFill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6F07DE9B-6ADD-2740-8F7A-7FA261310F0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1828801"/>
            <a:ext cx="5080000" cy="43434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xmlns="" id="{5582C271-F006-1C49-9A6D-8457DAEB1F3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97600" y="1828801"/>
            <a:ext cx="5080000" cy="4343400"/>
          </a:xfrm>
        </p:spPr>
        <p:txBody>
          <a:bodyPr/>
          <a:lstStyle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02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xmlns="" id="{B4F115FD-F7CB-374C-B214-C02E0567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anchor="ctr"/>
          <a:lstStyle>
            <a:lvl1pPr>
              <a:defRPr b="1" i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" name="Content Placeholder 6">
            <a:extLst>
              <a:ext uri="{FF2B5EF4-FFF2-40B4-BE49-F238E27FC236}">
                <a16:creationId xmlns:a16="http://schemas.microsoft.com/office/drawing/2014/main" xmlns="" id="{73B19C67-9EE9-AA47-9C40-F622683DBD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371600"/>
            <a:ext cx="10363200" cy="5181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2400"/>
              </a:spcBef>
              <a:buClr>
                <a:schemeClr val="tx1"/>
              </a:buClr>
              <a:defRPr sz="2400"/>
            </a:lvl1pPr>
            <a:lvl2pPr marL="459306" indent="-230712">
              <a:spcBef>
                <a:spcPts val="600"/>
              </a:spcBef>
              <a:buClr>
                <a:schemeClr val="tx1"/>
              </a:buClr>
              <a:buFont typeface="System Font Regular"/>
              <a:buChar char="—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 marL="713232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 marL="960120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 marL="1188720" indent="-228594">
              <a:spcBef>
                <a:spcPts val="6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B64A9E3-F7DE-0D4D-90E6-532AD4FA44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548" y="6410960"/>
            <a:ext cx="1080903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3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ntent">
    <p:bg>
      <p:bgPr>
        <a:solidFill>
          <a:srgbClr val="375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6B5EB56-4AF7-9447-9BC8-C6DC8A698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anchor="ctr"/>
          <a:lstStyle>
            <a:lvl1pPr>
              <a:defRPr b="1" i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xmlns="" id="{A7148C76-DECA-E540-8069-48FD0A2081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1371600"/>
            <a:ext cx="10363200" cy="5181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2400"/>
              </a:spcBef>
              <a:buClr>
                <a:schemeClr val="tx1"/>
              </a:buClr>
              <a:defRPr sz="2400"/>
            </a:lvl1pPr>
            <a:lvl2pPr marL="459306" indent="-230712">
              <a:spcBef>
                <a:spcPts val="600"/>
              </a:spcBef>
              <a:buClr>
                <a:schemeClr val="tx1"/>
              </a:buClr>
              <a:buFont typeface="System Font Regular"/>
              <a:buChar char="—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 marL="713232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 marL="960120">
              <a:spcBef>
                <a:spcPts val="600"/>
              </a:spcBef>
              <a:buClr>
                <a:schemeClr val="tx1"/>
              </a:buClr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 marL="1188720" indent="-228594">
              <a:spcBef>
                <a:spcPts val="6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b="0" i="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marL="228594" marR="0" lvl="0" indent="-228594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E805E28-1B3A-764C-B104-A292AE1931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548" y="6410960"/>
            <a:ext cx="1080903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8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 No Foot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7D64D6-B1C8-E044-AFF1-426B7189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anchor="ctr"/>
          <a:lstStyle>
            <a:lvl1pPr>
              <a:defRPr b="1" i="0">
                <a:solidFill>
                  <a:schemeClr val="accent1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CC023042-511C-4B4B-9AA5-36F702D289F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1371600"/>
            <a:ext cx="10363200" cy="51816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2400"/>
              </a:spcBef>
              <a:defRPr sz="2400">
                <a:solidFill>
                  <a:schemeClr val="bg2"/>
                </a:solidFill>
              </a:defRPr>
            </a:lvl1pPr>
            <a:lvl2pPr marL="484632" indent="-230712">
              <a:spcBef>
                <a:spcPts val="600"/>
              </a:spcBef>
              <a:buFont typeface="System Font Regular"/>
              <a:buChar char="—"/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 marL="731520">
              <a:spcBef>
                <a:spcPts val="600"/>
              </a:spcBef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 marL="996696">
              <a:spcBef>
                <a:spcPts val="600"/>
              </a:spcBef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 marL="1234440" indent="-228594">
              <a:spcBef>
                <a:spcPts val="600"/>
              </a:spcBef>
              <a:buSzPct val="67000"/>
              <a:buFont typeface="System Font Regular"/>
              <a:buChar char="•"/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70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 with Subtitle No Foot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0ADA26C5-E21A-FF46-A624-F4920BA7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anchor="ctr"/>
          <a:lstStyle>
            <a:lvl1pPr>
              <a:defRPr b="1" i="0">
                <a:solidFill>
                  <a:schemeClr val="accent1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B727328C-C11B-EB4E-8F55-4B1197F01B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0363" y="1219200"/>
            <a:ext cx="10363200" cy="406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121917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1" baseline="0">
                <a:solidFill>
                  <a:schemeClr val="accent2"/>
                </a:solidFill>
                <a:latin typeface="Cambria" panose="02040503050406030204" pitchFamily="18" charset="0"/>
                <a:ea typeface="Zilla Slab Medium" pitchFamily="2" charset="77"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edit subtitle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xmlns="" id="{F331F471-2E66-2E4F-954C-8EA020C87E3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09638" y="1828800"/>
            <a:ext cx="10363200" cy="4343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2400"/>
              </a:spcBef>
              <a:defRPr sz="2400">
                <a:solidFill>
                  <a:schemeClr val="bg2"/>
                </a:solidFill>
              </a:defRPr>
            </a:lvl1pPr>
            <a:lvl2pPr marL="484632" indent="-230712">
              <a:spcBef>
                <a:spcPts val="600"/>
              </a:spcBef>
              <a:buFont typeface="System Font Regular"/>
              <a:buChar char="—"/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 marL="731520">
              <a:spcBef>
                <a:spcPts val="600"/>
              </a:spcBef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 marL="996696">
              <a:spcBef>
                <a:spcPts val="600"/>
              </a:spcBef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 marL="1234440" indent="-228594">
              <a:spcBef>
                <a:spcPts val="600"/>
              </a:spcBef>
              <a:buSzPct val="67000"/>
              <a:buFont typeface="System Font Regular"/>
              <a:buChar char="•"/>
              <a:defRPr sz="1800" b="0" i="0">
                <a:solidFill>
                  <a:schemeClr val="bg2"/>
                </a:solidFill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97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3632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370192"/>
            <a:ext cx="10363200" cy="4674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xmlns="" id="{D766B15A-9CBF-0142-9109-D811088DE67A}"/>
              </a:ext>
            </a:extLst>
          </p:cNvPr>
          <p:cNvSpPr txBox="1">
            <a:spLocks/>
          </p:cNvSpPr>
          <p:nvPr/>
        </p:nvSpPr>
        <p:spPr>
          <a:xfrm>
            <a:off x="9624392" y="6341818"/>
            <a:ext cx="2194958" cy="230832"/>
          </a:xfrm>
          <a:prstGeom prst="rect">
            <a:avLst/>
          </a:prstGeom>
        </p:spPr>
        <p:txBody>
          <a:bodyPr vert="horz" wrap="square" lIns="121920" tIns="60960" rIns="121920" bIns="609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spc="20" dirty="0">
                <a:solidFill>
                  <a:srgbClr val="A3A3A7"/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rPr>
              <a:t>© COPYRIGHT 2019 SOVA.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EF1C5CFE-FB00-7F4C-AC49-9F2A40B05513}"/>
              </a:ext>
            </a:extLst>
          </p:cNvPr>
          <p:cNvSpPr txBox="1">
            <a:spLocks/>
          </p:cNvSpPr>
          <p:nvPr/>
        </p:nvSpPr>
        <p:spPr>
          <a:xfrm>
            <a:off x="849168" y="6378171"/>
            <a:ext cx="93084" cy="219181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700" smtClean="0">
                <a:solidFill>
                  <a:srgbClr val="223A4D">
                    <a:tint val="75000"/>
                  </a:srgbClr>
                </a:solidFill>
                <a:latin typeface="Zilla Slab Light" pitchFamily="2" charset="77"/>
              </a:rPr>
              <a:pPr algn="ctr"/>
              <a:t>‹#›</a:t>
            </a:fld>
            <a:endParaRPr lang="en-US" sz="700" dirty="0">
              <a:solidFill>
                <a:srgbClr val="223A4D">
                  <a:tint val="75000"/>
                </a:srgbClr>
              </a:solidFill>
              <a:latin typeface="Zilla Slab Light" pitchFamily="2" charset="77"/>
            </a:endParaRP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xmlns="" id="{2E4999D6-65B6-CC4F-B420-00671A4236CE}"/>
              </a:ext>
            </a:extLst>
          </p:cNvPr>
          <p:cNvSpPr/>
          <p:nvPr/>
        </p:nvSpPr>
        <p:spPr>
          <a:xfrm rot="13500000">
            <a:off x="1101282" y="6463174"/>
            <a:ext cx="47502" cy="47502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rgbClr val="BFBF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Zilla Slab Light" pitchFamily="2" charset="77"/>
              <a:ea typeface="+mn-ea"/>
              <a:cs typeface="+mn-cs"/>
            </a:endParaRPr>
          </a:p>
        </p:txBody>
      </p:sp>
      <p:sp>
        <p:nvSpPr>
          <p:cNvPr id="32" name="Action Button: Forward or Next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6D49F7DC-4491-3B4A-B908-048F42883AC3}"/>
              </a:ext>
            </a:extLst>
          </p:cNvPr>
          <p:cNvSpPr/>
          <p:nvPr/>
        </p:nvSpPr>
        <p:spPr>
          <a:xfrm>
            <a:off x="1023608" y="6385673"/>
            <a:ext cx="212079" cy="212079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Zilla Slab Light" pitchFamily="2" charset="77"/>
              <a:ea typeface="+mn-ea"/>
              <a:cs typeface="+mn-cs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BAF07724-70F5-E24A-AC90-1E97F538C57C}"/>
              </a:ext>
            </a:extLst>
          </p:cNvPr>
          <p:cNvSpPr/>
          <p:nvPr/>
        </p:nvSpPr>
        <p:spPr>
          <a:xfrm>
            <a:off x="551384" y="6376010"/>
            <a:ext cx="216428" cy="219181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Zilla Slab Light" pitchFamily="2" charset="77"/>
              <a:ea typeface="+mn-ea"/>
              <a:cs typeface="+mn-cs"/>
            </a:endParaRP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xmlns="" id="{5C143AA8-0971-D74B-98B9-DE58CBD26AD8}"/>
              </a:ext>
            </a:extLst>
          </p:cNvPr>
          <p:cNvSpPr txBox="1">
            <a:spLocks/>
          </p:cNvSpPr>
          <p:nvPr/>
        </p:nvSpPr>
        <p:spPr>
          <a:xfrm>
            <a:off x="852910" y="6376010"/>
            <a:ext cx="68622" cy="161579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dirty="0">
              <a:solidFill>
                <a:srgbClr val="223A4D"/>
              </a:solidFill>
              <a:latin typeface="Zilla Slab Light" pitchFamily="2" charset="77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9E952061-E24B-DE48-99D4-3F51EABDFEB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0667" y="6241020"/>
            <a:ext cx="1090666" cy="304478"/>
          </a:xfrm>
          <a:prstGeom prst="rect">
            <a:avLst/>
          </a:prstGeom>
        </p:spPr>
      </p:pic>
      <p:sp>
        <p:nvSpPr>
          <p:cNvPr id="36" name="Rectangle 9">
            <a:extLst>
              <a:ext uri="{FF2B5EF4-FFF2-40B4-BE49-F238E27FC236}">
                <a16:creationId xmlns:a16="http://schemas.microsoft.com/office/drawing/2014/main" xmlns="" id="{519E8086-5330-614A-A69F-C8A478DC8AB3}"/>
              </a:ext>
            </a:extLst>
          </p:cNvPr>
          <p:cNvSpPr/>
          <p:nvPr/>
        </p:nvSpPr>
        <p:spPr>
          <a:xfrm rot="2700000">
            <a:off x="638060" y="6463174"/>
            <a:ext cx="47502" cy="47502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ap="flat" cmpd="sng" algn="ctr">
            <a:solidFill>
              <a:srgbClr val="BFBF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Zilla Slab Ligh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51" r:id="rId2"/>
    <p:sldLayoutId id="2147483687" r:id="rId3"/>
    <p:sldLayoutId id="2147483686" r:id="rId4"/>
    <p:sldLayoutId id="214748399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b="1" i="0" kern="800" spc="-53" baseline="0">
          <a:solidFill>
            <a:schemeClr val="accent1"/>
          </a:solidFill>
          <a:latin typeface="Calibri" panose="020F0502020204030204" pitchFamily="34" charset="0"/>
          <a:ea typeface="Source Sans Pro" panose="020B0503030403020204" pitchFamily="34" charset="0"/>
          <a:cs typeface="+mj-cs"/>
        </a:defRPr>
      </a:lvl1pPr>
    </p:titleStyle>
    <p:bodyStyle>
      <a:lvl1pPr marL="228594" indent="-228594" algn="l" defTabSz="1219170" rtl="0" eaLnBrk="1" latinLnBrk="0" hangingPunct="1">
        <a:lnSpc>
          <a:spcPct val="100000"/>
        </a:lnSpc>
        <a:spcBef>
          <a:spcPts val="2400"/>
        </a:spcBef>
        <a:buClr>
          <a:schemeClr val="accent1"/>
        </a:buClr>
        <a:buFont typeface="Arial" panose="020B0604020202020204" pitchFamily="34" charset="0"/>
        <a:buChar char="•"/>
        <a:defRPr sz="2400" b="0" i="0" kern="800" spc="-13">
          <a:solidFill>
            <a:schemeClr val="tx2"/>
          </a:solidFill>
          <a:latin typeface="+mn-lt"/>
          <a:ea typeface="Zilla Slab Light" pitchFamily="2" charset="77"/>
          <a:cs typeface="+mn-cs"/>
        </a:defRPr>
      </a:lvl1pPr>
      <a:lvl2pPr marL="459306" indent="-230712" algn="l" defTabSz="121917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System Font Regular"/>
        <a:buChar char="—"/>
        <a:defRPr sz="1800" b="0" i="0" kern="800">
          <a:solidFill>
            <a:schemeClr val="tx2"/>
          </a:solidFill>
          <a:latin typeface="Calibri" panose="020F0502020204030204" pitchFamily="34" charset="0"/>
          <a:ea typeface="Source Sans Pro" panose="020B0503030403020204" pitchFamily="34" charset="0"/>
          <a:cs typeface="+mn-cs"/>
        </a:defRPr>
      </a:lvl2pPr>
      <a:lvl3pPr marL="687900" indent="-228594" algn="l" defTabSz="121917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b="0" i="0" kern="800">
          <a:solidFill>
            <a:schemeClr val="tx2"/>
          </a:solidFill>
          <a:latin typeface="Calibri" panose="020F0502020204030204" pitchFamily="34" charset="0"/>
          <a:ea typeface="Source Sans Pro" panose="020B0503030403020204" pitchFamily="34" charset="0"/>
          <a:cs typeface="+mn-cs"/>
        </a:defRPr>
      </a:lvl3pPr>
      <a:lvl4pPr marL="916494" indent="-228594" algn="l" defTabSz="121917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System Font Regular"/>
        <a:buChar char="–"/>
        <a:defRPr sz="1800" b="0" i="0" kern="800">
          <a:solidFill>
            <a:schemeClr val="tx2"/>
          </a:solidFill>
          <a:latin typeface="Calibri" panose="020F0502020204030204" pitchFamily="34" charset="0"/>
          <a:ea typeface="Source Sans Pro" panose="020B0503030403020204" pitchFamily="34" charset="0"/>
          <a:cs typeface="+mn-cs"/>
        </a:defRPr>
      </a:lvl4pPr>
      <a:lvl5pPr marL="1145089" indent="-228594" algn="l" defTabSz="121917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67000"/>
        <a:buFont typeface="System Font Regular"/>
        <a:buChar char="•"/>
        <a:defRPr sz="1800" b="0" i="0" kern="800">
          <a:solidFill>
            <a:schemeClr val="tx2"/>
          </a:solidFill>
          <a:latin typeface="Calibri" panose="020F0502020204030204" pitchFamily="34" charset="0"/>
          <a:ea typeface="Source Sans Pro" panose="020B0503030403020204" pitchFamily="34" charset="0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0750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65" r:id="rId3"/>
    <p:sldLayoutId id="2147484079" r:id="rId4"/>
    <p:sldLayoutId id="214748406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109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86" r:id="rId2"/>
    <p:sldLayoutId id="2147483982" r:id="rId3"/>
    <p:sldLayoutId id="2147484034" r:id="rId4"/>
    <p:sldLayoutId id="2147484082" r:id="rId5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0180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A2E350-4461-4F7C-8D11-0F9AB81874A5}"/>
              </a:ext>
            </a:extLst>
          </p:cNvPr>
          <p:cNvSpPr txBox="1"/>
          <p:nvPr/>
        </p:nvSpPr>
        <p:spPr>
          <a:xfrm>
            <a:off x="45270" y="1066800"/>
            <a:ext cx="11868635" cy="50207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7200" dirty="0">
                <a:latin typeface="Zilla Slab Medium"/>
              </a:rPr>
              <a:t>CHERE Conference:  </a:t>
            </a:r>
          </a:p>
          <a:p>
            <a:pPr algn="ctr">
              <a:lnSpc>
                <a:spcPts val="6500"/>
              </a:lnSpc>
            </a:pPr>
            <a:r>
              <a:rPr lang="en-US" sz="7200" dirty="0">
                <a:latin typeface="Zilla Slab Medium"/>
              </a:rPr>
              <a:t>The Future of Higher Education</a:t>
            </a:r>
          </a:p>
          <a:p>
            <a:pPr algn="ctr">
              <a:lnSpc>
                <a:spcPts val="6500"/>
              </a:lnSpc>
            </a:pPr>
            <a:endParaRPr lang="en-US" sz="4000" dirty="0">
              <a:latin typeface="Zilla Slab Medium"/>
            </a:endParaRPr>
          </a:p>
          <a:p>
            <a:pPr algn="ctr">
              <a:lnSpc>
                <a:spcPts val="6500"/>
              </a:lnSpc>
            </a:pPr>
            <a:r>
              <a:rPr lang="en-US" sz="4000" dirty="0">
                <a:latin typeface="Zilla Slab Medium"/>
              </a:rPr>
              <a:t>Central Connecticut State University</a:t>
            </a:r>
          </a:p>
          <a:p>
            <a:pPr algn="ctr">
              <a:lnSpc>
                <a:spcPts val="6500"/>
              </a:lnSpc>
            </a:pPr>
            <a:r>
              <a:rPr lang="en-US" sz="4000" dirty="0">
                <a:latin typeface="Zilla Slab Medium"/>
              </a:rPr>
              <a:t>George L. Mehaffy, Senior Advisor, Sova Solutions</a:t>
            </a:r>
          </a:p>
          <a:p>
            <a:pPr algn="ctr">
              <a:lnSpc>
                <a:spcPts val="6500"/>
              </a:lnSpc>
            </a:pPr>
            <a:r>
              <a:rPr lang="en-US" sz="4000" dirty="0">
                <a:latin typeface="Zilla Slab Medium"/>
              </a:rPr>
              <a:t>October 11, 2019</a:t>
            </a:r>
          </a:p>
        </p:txBody>
      </p:sp>
    </p:spTree>
    <p:extLst>
      <p:ext uri="{BB962C8B-B14F-4D97-AF65-F5344CB8AC3E}">
        <p14:creationId xmlns:p14="http://schemas.microsoft.com/office/powerpoint/2010/main" val="224712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34683111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7F908A0-C7E4-4B01-9CBE-66DF79387A93}"/>
              </a:ext>
            </a:extLst>
          </p:cNvPr>
          <p:cNvSpPr txBox="1"/>
          <p:nvPr/>
        </p:nvSpPr>
        <p:spPr>
          <a:xfrm>
            <a:off x="5137866" y="1855290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Most course design is a cottage industry model of former centuries.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AC23C30-F185-4360-9250-7EC4D8204B60}"/>
              </a:ext>
            </a:extLst>
          </p:cNvPr>
          <p:cNvSpPr txBox="1"/>
          <p:nvPr/>
        </p:nvSpPr>
        <p:spPr>
          <a:xfrm>
            <a:off x="5174856" y="3105417"/>
            <a:ext cx="5873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Modern course design, particularly at the lower division, requires many contributors.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48883FA-C217-4BA7-9412-7CBA15506145}"/>
              </a:ext>
            </a:extLst>
          </p:cNvPr>
          <p:cNvSpPr txBox="1"/>
          <p:nvPr/>
        </p:nvSpPr>
        <p:spPr>
          <a:xfrm>
            <a:off x="5181600" y="4661118"/>
            <a:ext cx="58737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Protection of privilege outweighs the need for high quality, engaging courses.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9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25525702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406E4B8-CEA4-4BEE-B639-4A01A0B935BA}"/>
              </a:ext>
            </a:extLst>
          </p:cNvPr>
          <p:cNvSpPr txBox="1"/>
          <p:nvPr/>
        </p:nvSpPr>
        <p:spPr>
          <a:xfrm>
            <a:off x="5137866" y="1855290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Scholarship holds too much weight relative to teaching.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183837E-5630-4175-9069-66414BF8BDF3}"/>
              </a:ext>
            </a:extLst>
          </p:cNvPr>
          <p:cNvSpPr txBox="1"/>
          <p:nvPr/>
        </p:nvSpPr>
        <p:spPr>
          <a:xfrm>
            <a:off x="5166718" y="3359799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Scholarship  ends up being a counting game.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32B2F13-2CFE-4822-AF9A-1C4ACD23399D}"/>
              </a:ext>
            </a:extLst>
          </p:cNvPr>
          <p:cNvSpPr txBox="1"/>
          <p:nvPr/>
        </p:nvSpPr>
        <p:spPr>
          <a:xfrm>
            <a:off x="5175268" y="4857843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Students pay for scholarship which does not necessarily benefit them.</a:t>
            </a:r>
          </a:p>
        </p:txBody>
      </p:sp>
    </p:spTree>
    <p:extLst>
      <p:ext uri="{BB962C8B-B14F-4D97-AF65-F5344CB8AC3E}">
        <p14:creationId xmlns:p14="http://schemas.microsoft.com/office/powerpoint/2010/main" val="428404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6027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74609747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6A1B962-5A14-460A-B957-A357FD9C20DA}"/>
              </a:ext>
            </a:extLst>
          </p:cNvPr>
          <p:cNvSpPr txBox="1"/>
          <p:nvPr/>
        </p:nvSpPr>
        <p:spPr>
          <a:xfrm>
            <a:off x="5240272" y="4866621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Tenure protections are largely now embedded in case law.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5C9DB83-03E5-4A9F-990F-2A2F6FE087ED}"/>
              </a:ext>
            </a:extLst>
          </p:cNvPr>
          <p:cNvSpPr txBox="1"/>
          <p:nvPr/>
        </p:nvSpPr>
        <p:spPr>
          <a:xfrm>
            <a:off x="5240272" y="1638531"/>
            <a:ext cx="5873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Tenure decouples the fate of individuals from the fate of the institution.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9D04119-E47F-4ACB-898D-CB163002997D}"/>
              </a:ext>
            </a:extLst>
          </p:cNvPr>
          <p:cNvSpPr txBox="1"/>
          <p:nvPr/>
        </p:nvSpPr>
        <p:spPr>
          <a:xfrm>
            <a:off x="5231016" y="3258984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Tenure creates a rift between faculty and the public.</a:t>
            </a:r>
          </a:p>
        </p:txBody>
      </p:sp>
    </p:spTree>
    <p:extLst>
      <p:ext uri="{BB962C8B-B14F-4D97-AF65-F5344CB8AC3E}">
        <p14:creationId xmlns:p14="http://schemas.microsoft.com/office/powerpoint/2010/main" val="38495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A0C12-54F7-4511-9DE7-4B2B1552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ts val="4300"/>
              </a:lnSpc>
            </a:pPr>
            <a:r>
              <a:rPr lang="en-US" sz="3600" dirty="0"/>
              <a:t>Of all the challenges, though, the one that is most interesting to me is the issue of student success.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E321F5D-ACA3-4A43-B654-4EC1889F69E3}"/>
              </a:ext>
            </a:extLst>
          </p:cNvPr>
          <p:cNvSpPr txBox="1"/>
          <p:nvPr/>
        </p:nvSpPr>
        <p:spPr>
          <a:xfrm>
            <a:off x="914400" y="1694795"/>
            <a:ext cx="1021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 think student success: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Will shape discussions, policies and practices on many campuses, even at elite institutions.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Will raise questions not just about low income, first generation and students of color but about all students.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Will call into question the core purpose of higher education, to be an institution that reinforces or challenges privilege.   </a:t>
            </a:r>
          </a:p>
        </p:txBody>
      </p:sp>
    </p:spTree>
    <p:extLst>
      <p:ext uri="{BB962C8B-B14F-4D97-AF65-F5344CB8AC3E}">
        <p14:creationId xmlns:p14="http://schemas.microsoft.com/office/powerpoint/2010/main" val="305105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49016" y="838200"/>
            <a:ext cx="10657184" cy="5943600"/>
            <a:chOff x="900405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33047124"/>
                </p:ext>
              </p:extLst>
            </p:nvPr>
          </p:nvGraphicFramePr>
          <p:xfrm>
            <a:off x="900405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D00C9F2-CC4F-4D84-9AB1-AC58AFECBECA}"/>
              </a:ext>
            </a:extLst>
          </p:cNvPr>
          <p:cNvSpPr txBox="1"/>
          <p:nvPr/>
        </p:nvSpPr>
        <p:spPr>
          <a:xfrm>
            <a:off x="4750973" y="2017137"/>
            <a:ext cx="6061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Who gets to go to college and graduate?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699ECDC-A125-4586-8967-8081DD8F51F9}"/>
              </a:ext>
            </a:extLst>
          </p:cNvPr>
          <p:cNvSpPr txBox="1"/>
          <p:nvPr/>
        </p:nvSpPr>
        <p:spPr>
          <a:xfrm>
            <a:off x="4833363" y="4852362"/>
            <a:ext cx="5689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is the emerging student success movement?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C44E3C1-FECF-4320-9BCC-59274636F86E}"/>
              </a:ext>
            </a:extLst>
          </p:cNvPr>
          <p:cNvSpPr txBox="1"/>
          <p:nvPr/>
        </p:nvSpPr>
        <p:spPr>
          <a:xfrm>
            <a:off x="4801443" y="3539020"/>
            <a:ext cx="5707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How is equity described and tracked? </a:t>
            </a:r>
          </a:p>
        </p:txBody>
      </p:sp>
    </p:spTree>
    <p:extLst>
      <p:ext uri="{BB962C8B-B14F-4D97-AF65-F5344CB8AC3E}">
        <p14:creationId xmlns:p14="http://schemas.microsoft.com/office/powerpoint/2010/main" val="347935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4609A2-A857-47D6-8979-5E2FCD3D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Ideas of the Student Success Movement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F74E85D-2B4D-47D6-B35C-ADA637DD2F40}"/>
              </a:ext>
            </a:extLst>
          </p:cNvPr>
          <p:cNvSpPr txBox="1"/>
          <p:nvPr/>
        </p:nvSpPr>
        <p:spPr>
          <a:xfrm>
            <a:off x="1011315" y="1489501"/>
            <a:ext cx="1036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Not all failure is the failure of students.  Institutional policies and practices contribute to student failure.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387887-0A92-4F82-A4F4-70B5D3309094}"/>
              </a:ext>
            </a:extLst>
          </p:cNvPr>
          <p:cNvSpPr txBox="1"/>
          <p:nvPr/>
        </p:nvSpPr>
        <p:spPr>
          <a:xfrm>
            <a:off x="978024" y="2570749"/>
            <a:ext cx="10058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Said another way, we have empirical evidence that changes in institutional practice increase student success, particularly for low income, first generation and students of color.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AACE98-28EA-42E2-8D62-70C244D7C10C}"/>
              </a:ext>
            </a:extLst>
          </p:cNvPr>
          <p:cNvSpPr txBox="1"/>
          <p:nvPr/>
        </p:nvSpPr>
        <p:spPr>
          <a:xfrm>
            <a:off x="1295400" y="4030946"/>
            <a:ext cx="37440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Promising practices include: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Predictive analytics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Intrusive advising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Pathways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Gateway courses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accent1"/>
                </a:solidFill>
              </a:rPr>
              <a:t>Focus on belonging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1DA602-393F-430C-A0AB-0FC9346A0AB7}"/>
              </a:ext>
            </a:extLst>
          </p:cNvPr>
          <p:cNvSpPr txBox="1"/>
          <p:nvPr/>
        </p:nvSpPr>
        <p:spPr>
          <a:xfrm>
            <a:off x="6553201" y="4343400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One of the most comprehensive list of </a:t>
            </a:r>
          </a:p>
          <a:p>
            <a:r>
              <a:rPr lang="en-US" b="1" dirty="0">
                <a:solidFill>
                  <a:schemeClr val="accent1"/>
                </a:solidFill>
              </a:rPr>
              <a:t>student success practices, described as “retention practices,” has been compiled by David Johnston at CHERE.</a:t>
            </a:r>
          </a:p>
        </p:txBody>
      </p:sp>
    </p:spTree>
    <p:extLst>
      <p:ext uri="{BB962C8B-B14F-4D97-AF65-F5344CB8AC3E}">
        <p14:creationId xmlns:p14="http://schemas.microsoft.com/office/powerpoint/2010/main" val="37230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B9415C-43BB-4F4D-ADE6-38DCCD5FA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From several studies and projects, we have learned: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BB655AF-3DC7-4769-A775-286F706B0E63}"/>
              </a:ext>
            </a:extLst>
          </p:cNvPr>
          <p:cNvSpPr txBox="1"/>
          <p:nvPr/>
        </p:nvSpPr>
        <p:spPr>
          <a:xfrm>
            <a:off x="1143000" y="1676400"/>
            <a:ext cx="3046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Leadership matters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2E03ED-34E8-4C96-82FF-A131C3158A19}"/>
              </a:ext>
            </a:extLst>
          </p:cNvPr>
          <p:cNvSpPr txBox="1"/>
          <p:nvPr/>
        </p:nvSpPr>
        <p:spPr>
          <a:xfrm>
            <a:off x="1143000" y="2590800"/>
            <a:ext cx="2515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Culture matters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1CE0004-50FF-45F3-8AD0-5C4C2952F810}"/>
              </a:ext>
            </a:extLst>
          </p:cNvPr>
          <p:cNvSpPr txBox="1"/>
          <p:nvPr/>
        </p:nvSpPr>
        <p:spPr>
          <a:xfrm>
            <a:off x="1143000" y="3657600"/>
            <a:ext cx="3827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Implementation matters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785333F-E9A4-49FC-8310-6B30659F9F8C}"/>
              </a:ext>
            </a:extLst>
          </p:cNvPr>
          <p:cNvSpPr txBox="1"/>
          <p:nvPr/>
        </p:nvSpPr>
        <p:spPr>
          <a:xfrm>
            <a:off x="1143000" y="4648200"/>
            <a:ext cx="1983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Data matter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55DB578-9048-4D0D-90C5-82B7B33128F4}"/>
              </a:ext>
            </a:extLst>
          </p:cNvPr>
          <p:cNvSpPr txBox="1"/>
          <p:nvPr/>
        </p:nvSpPr>
        <p:spPr>
          <a:xfrm>
            <a:off x="1143000" y="5558135"/>
            <a:ext cx="4864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Size of implementation matters</a:t>
            </a:r>
          </a:p>
        </p:txBody>
      </p:sp>
    </p:spTree>
    <p:extLst>
      <p:ext uri="{BB962C8B-B14F-4D97-AF65-F5344CB8AC3E}">
        <p14:creationId xmlns:p14="http://schemas.microsoft.com/office/powerpoint/2010/main" val="1821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A6476-46D9-4A2C-A036-936BECA82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200" y="596682"/>
            <a:ext cx="10363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Disrupters and Accelerators of Change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7DAA44-825D-484E-86D1-A45252009A6A}"/>
              </a:ext>
            </a:extLst>
          </p:cNvPr>
          <p:cNvSpPr txBox="1"/>
          <p:nvPr/>
        </p:nvSpPr>
        <p:spPr>
          <a:xfrm>
            <a:off x="499186" y="2020238"/>
            <a:ext cx="11389015" cy="16414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>
                <a:solidFill>
                  <a:schemeClr val="accent1"/>
                </a:solidFill>
              </a:rPr>
              <a:t>Fundamental Change in the Purpose and Nature of Higher Education </a:t>
            </a:r>
          </a:p>
          <a:p>
            <a:pPr>
              <a:lnSpc>
                <a:spcPts val="2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  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Creates an enormous tension between being institutions of privilege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and institutions of opportunity, particularly at the non-elite institutions.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B28D4F3-0C89-4193-83F2-3F740D101F16}"/>
              </a:ext>
            </a:extLst>
          </p:cNvPr>
          <p:cNvSpPr txBox="1"/>
          <p:nvPr/>
        </p:nvSpPr>
        <p:spPr>
          <a:xfrm>
            <a:off x="401492" y="4191000"/>
            <a:ext cx="11599201" cy="2010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800" b="1" dirty="0">
                <a:solidFill>
                  <a:schemeClr val="accent1"/>
                </a:solidFill>
              </a:rPr>
              <a:t>Massive Disruption by Technology that Affects Society and Institutions </a:t>
            </a:r>
          </a:p>
          <a:p>
            <a:pPr marL="457200" indent="-457200">
              <a:lnSpc>
                <a:spcPts val="2000"/>
              </a:lnSpc>
              <a:buAutoNum type="arabicPeriod" startAt="2"/>
            </a:pPr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     Technology changes what we know, how we know it, and how we learn it.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Technology also changes society, democracy and the nature of work.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1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CA6476-46D9-4A2C-A036-936BECA82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457200"/>
            <a:ext cx="103632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Disrupters and Accelerators of Change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7DAA44-825D-484E-86D1-A45252009A6A}"/>
              </a:ext>
            </a:extLst>
          </p:cNvPr>
          <p:cNvSpPr txBox="1"/>
          <p:nvPr/>
        </p:nvSpPr>
        <p:spPr>
          <a:xfrm>
            <a:off x="685800" y="1524000"/>
            <a:ext cx="10134600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3.  Rapid Turnover in Institutional Leadership </a:t>
            </a:r>
          </a:p>
          <a:p>
            <a:pPr>
              <a:lnSpc>
                <a:spcPts val="2000"/>
              </a:lnSpc>
            </a:pPr>
            <a:r>
              <a:rPr lang="en-US" sz="2800" b="1" dirty="0">
                <a:solidFill>
                  <a:schemeClr val="accent1"/>
                </a:solidFill>
              </a:rPr>
              <a:t>  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Makes continuity difficult, increases cynicism, disrupts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governance.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FA25A4-DB57-4558-9016-C7CECCFE1A5D}"/>
              </a:ext>
            </a:extLst>
          </p:cNvPr>
          <p:cNvSpPr txBox="1"/>
          <p:nvPr/>
        </p:nvSpPr>
        <p:spPr>
          <a:xfrm>
            <a:off x="656312" y="3692526"/>
            <a:ext cx="9706888" cy="2503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4.  The Quest for Prestige Distorts Both Practices and Values  </a:t>
            </a:r>
          </a:p>
          <a:p>
            <a:pPr marL="457200" indent="-457200">
              <a:lnSpc>
                <a:spcPts val="2000"/>
              </a:lnSpc>
              <a:buAutoNum type="arabicPeriod" startAt="2"/>
            </a:pPr>
            <a:endParaRPr lang="en-US" sz="2800" b="1" dirty="0">
              <a:solidFill>
                <a:schemeClr val="accent1"/>
              </a:solidFill>
            </a:endParaRPr>
          </a:p>
          <a:p>
            <a:r>
              <a:rPr lang="en-US" sz="2800" b="1" dirty="0">
                <a:solidFill>
                  <a:schemeClr val="accent1"/>
                </a:solidFill>
              </a:rPr>
              <a:t>      Prestige increases a focus on scholarship instead of teaching,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diverts spending away from instruction, and tied with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enrollment strategies, produces an “arms race” for campus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 amenities.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C7045-AD07-4119-9A81-EEDA71A9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31" y="1028485"/>
            <a:ext cx="10591800" cy="1676400"/>
          </a:xfrm>
        </p:spPr>
        <p:txBody>
          <a:bodyPr>
            <a:normAutofit fontScale="90000"/>
          </a:bodyPr>
          <a:lstStyle/>
          <a:p>
            <a:pPr marL="457200" indent="-457200" algn="l">
              <a:lnSpc>
                <a:spcPts val="3500"/>
              </a:lnSpc>
              <a:buFont typeface="Wingdings" panose="05000000000000000000" pitchFamily="2" charset="2"/>
              <a:buChar char="q"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Art Levine in 1997 suggested that higher education had become a “mature industry” and therefore could expect reduced autonomy, increased regulation and greater accountability.  Is that vision now being realized?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42E148D-915F-4F18-8ADE-EF029C79BCEB}"/>
              </a:ext>
            </a:extLst>
          </p:cNvPr>
          <p:cNvSpPr txBox="1"/>
          <p:nvPr/>
        </p:nvSpPr>
        <p:spPr>
          <a:xfrm>
            <a:off x="1447800" y="2846345"/>
            <a:ext cx="9849568" cy="14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b="1" dirty="0">
                <a:solidFill>
                  <a:schemeClr val="accent1"/>
                </a:solidFill>
              </a:rPr>
              <a:t>Will there continue to be a war between those who want higher education for the privileged, reinforcing inequality, and those that see higher education as an agent of social and economic change?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FA34F1C-DB28-41E0-B700-6808C7A748D6}"/>
              </a:ext>
            </a:extLst>
          </p:cNvPr>
          <p:cNvSpPr txBox="1"/>
          <p:nvPr/>
        </p:nvSpPr>
        <p:spPr>
          <a:xfrm>
            <a:off x="1447800" y="5341203"/>
            <a:ext cx="9633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What would higher education look like if we were truly student-centered?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7A8A10-EFAA-405C-ACA9-56DF130C04CD}"/>
              </a:ext>
            </a:extLst>
          </p:cNvPr>
          <p:cNvSpPr txBox="1"/>
          <p:nvPr/>
        </p:nvSpPr>
        <p:spPr>
          <a:xfrm>
            <a:off x="1643315" y="31077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Are we on the edge of a profound transformation?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747AB6A-1E9B-45B8-B192-E7654F8275AE}"/>
              </a:ext>
            </a:extLst>
          </p:cNvPr>
          <p:cNvSpPr txBox="1"/>
          <p:nvPr/>
        </p:nvSpPr>
        <p:spPr>
          <a:xfrm>
            <a:off x="762000" y="4495800"/>
            <a:ext cx="10886570" cy="959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b="1" dirty="0">
                <a:solidFill>
                  <a:schemeClr val="accent1"/>
                </a:solidFill>
              </a:rPr>
              <a:t>The business model – higher and higher costs, fewer students willing or able to pay, </a:t>
            </a:r>
          </a:p>
          <a:p>
            <a:pPr>
              <a:lnSpc>
                <a:spcPts val="3500"/>
              </a:lnSpc>
            </a:pPr>
            <a:r>
              <a:rPr lang="en-US" b="1" dirty="0">
                <a:solidFill>
                  <a:schemeClr val="accent1"/>
                </a:solidFill>
              </a:rPr>
              <a:t>reduced funding by government – has to change.</a:t>
            </a:r>
          </a:p>
        </p:txBody>
      </p:sp>
    </p:spTree>
    <p:extLst>
      <p:ext uri="{BB962C8B-B14F-4D97-AF65-F5344CB8AC3E}">
        <p14:creationId xmlns:p14="http://schemas.microsoft.com/office/powerpoint/2010/main" val="60752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Placeholder 42">
            <a:extLst>
              <a:ext uri="{FF2B5EF4-FFF2-40B4-BE49-F238E27FC236}">
                <a16:creationId xmlns:a16="http://schemas.microsoft.com/office/drawing/2014/main" xmlns="" id="{8B2AA222-4F5D-AA47-B5CC-BF02A59521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71800" y="2857500"/>
            <a:ext cx="8077200" cy="1143000"/>
          </a:xfrm>
        </p:spPr>
        <p:txBody>
          <a:bodyPr/>
          <a:lstStyle/>
          <a:p>
            <a:r>
              <a:rPr lang="en-US" dirty="0"/>
              <a:t> 10 Contemporary Challenges for </a:t>
            </a:r>
          </a:p>
          <a:p>
            <a:r>
              <a:rPr lang="en-US" dirty="0"/>
              <a:t>   American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39297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46D02750-A5BF-4FF0-A660-DB29377588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1412" y="1219200"/>
            <a:ext cx="10820400" cy="1059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en-US" b="1" dirty="0">
                <a:solidFill>
                  <a:schemeClr val="accent1"/>
                </a:solidFill>
              </a:rPr>
              <a:t>Some say: If you want to see where higher education is headed, </a:t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>take a look at health care and wait 15 years.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AE7F47-6CC4-4665-8543-0B6CA8356A2E}"/>
              </a:ext>
            </a:extLst>
          </p:cNvPr>
          <p:cNvSpPr txBox="1"/>
          <p:nvPr/>
        </p:nvSpPr>
        <p:spPr>
          <a:xfrm>
            <a:off x="614779" y="2985433"/>
            <a:ext cx="76904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Two things we can say with certainty:</a:t>
            </a:r>
          </a:p>
          <a:p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The only constant in higher education is 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/>
                </a:solidFill>
              </a:rPr>
              <a:t>The years ahead are likely to be similar 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     to Mr. Toad’s Wild Ride.  </a:t>
            </a:r>
          </a:p>
        </p:txBody>
      </p:sp>
      <p:pic>
        <p:nvPicPr>
          <p:cNvPr id="2052" name="Picture 4" descr="Image result for mr. toad's wild ride">
            <a:extLst>
              <a:ext uri="{FF2B5EF4-FFF2-40B4-BE49-F238E27FC236}">
                <a16:creationId xmlns:a16="http://schemas.microsoft.com/office/drawing/2014/main" xmlns="" id="{F0A2116D-6A2D-4DCD-A1E2-8ABD844A2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35999"/>
            <a:ext cx="17049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F8CCD26-C365-42AD-910B-342B015D40BC}"/>
              </a:ext>
            </a:extLst>
          </p:cNvPr>
          <p:cNvSpPr txBox="1"/>
          <p:nvPr/>
        </p:nvSpPr>
        <p:spPr>
          <a:xfrm>
            <a:off x="3581400" y="362634"/>
            <a:ext cx="3021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Looking Ahead</a:t>
            </a:r>
          </a:p>
        </p:txBody>
      </p:sp>
    </p:spTree>
    <p:extLst>
      <p:ext uri="{BB962C8B-B14F-4D97-AF65-F5344CB8AC3E}">
        <p14:creationId xmlns:p14="http://schemas.microsoft.com/office/powerpoint/2010/main" val="20069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1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9CD1DCA-DC11-4346-859A-E560B9003D73}"/>
              </a:ext>
            </a:extLst>
          </p:cNvPr>
          <p:cNvSpPr txBox="1"/>
          <p:nvPr/>
        </p:nvSpPr>
        <p:spPr>
          <a:xfrm>
            <a:off x="3886200" y="404439"/>
            <a:ext cx="37762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Perspective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6C80280-54FF-4FE3-A661-600D83461C68}"/>
              </a:ext>
            </a:extLst>
          </p:cNvPr>
          <p:cNvSpPr txBox="1"/>
          <p:nvPr/>
        </p:nvSpPr>
        <p:spPr>
          <a:xfrm>
            <a:off x="760520" y="1676400"/>
            <a:ext cx="1089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There are many communities in American higher education, each differentially affected by the external and internal forces that are shaping higher education.    </a:t>
            </a:r>
          </a:p>
          <a:p>
            <a:endParaRPr lang="en-US" sz="2800" dirty="0"/>
          </a:p>
          <a:p>
            <a:r>
              <a:rPr lang="en-US" sz="2800" dirty="0"/>
              <a:t>This presentation views higher education through the lens of regional comprehensive universities, particularly the institutions that belong to the American Association of State Colleges and Universities (AASCU). </a:t>
            </a:r>
          </a:p>
          <a:p>
            <a:endParaRPr lang="en-US" sz="2800" dirty="0"/>
          </a:p>
          <a:p>
            <a:r>
              <a:rPr lang="en-US" sz="2800" dirty="0"/>
              <a:t>I spent 20 years on AASCU campuses and 20 years working at AASCU.  So my views are shaped (and constrained) by those experiences. </a:t>
            </a:r>
          </a:p>
        </p:txBody>
      </p:sp>
    </p:spTree>
    <p:extLst>
      <p:ext uri="{BB962C8B-B14F-4D97-AF65-F5344CB8AC3E}">
        <p14:creationId xmlns:p14="http://schemas.microsoft.com/office/powerpoint/2010/main" val="274680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29531074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A078C3-4523-4813-ADC4-F2ADD35C70AE}"/>
              </a:ext>
            </a:extLst>
          </p:cNvPr>
          <p:cNvSpPr txBox="1"/>
          <p:nvPr/>
        </p:nvSpPr>
        <p:spPr>
          <a:xfrm>
            <a:off x="5112159" y="1801055"/>
            <a:ext cx="5555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2013 – 2033 decline in # of HS graduates.  In New England, Connecticut is the only state not facing declines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FD18E63-5D7E-4CA2-98CB-917D1174D32E}"/>
              </a:ext>
            </a:extLst>
          </p:cNvPr>
          <p:cNvSpPr txBox="1"/>
          <p:nvPr/>
        </p:nvSpPr>
        <p:spPr>
          <a:xfrm>
            <a:off x="5160345" y="3201453"/>
            <a:ext cx="5502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Different parts of the country affected </a:t>
            </a:r>
          </a:p>
          <a:p>
            <a:r>
              <a:rPr lang="en-US" dirty="0">
                <a:solidFill>
                  <a:schemeClr val="bg1"/>
                </a:solidFill>
              </a:rPr>
              <a:t>differently.  Northeast, mid-west hard hit,</a:t>
            </a:r>
          </a:p>
          <a:p>
            <a:r>
              <a:rPr lang="en-US" dirty="0">
                <a:solidFill>
                  <a:schemeClr val="bg1"/>
                </a:solidFill>
              </a:rPr>
              <a:t>South and Southwest in better situation.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8D27FD9-3BED-420E-9CF9-AA160DBA018D}"/>
              </a:ext>
            </a:extLst>
          </p:cNvPr>
          <p:cNvSpPr txBox="1"/>
          <p:nvPr/>
        </p:nvSpPr>
        <p:spPr>
          <a:xfrm>
            <a:off x="5160345" y="4937351"/>
            <a:ext cx="5507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Change in the composition of the students, with growing diversity. </a:t>
            </a:r>
          </a:p>
        </p:txBody>
      </p:sp>
    </p:spTree>
    <p:extLst>
      <p:ext uri="{BB962C8B-B14F-4D97-AF65-F5344CB8AC3E}">
        <p14:creationId xmlns:p14="http://schemas.microsoft.com/office/powerpoint/2010/main" val="292970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37704629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12E9606-4463-4465-9B56-D67A672CB1BF}"/>
              </a:ext>
            </a:extLst>
          </p:cNvPr>
          <p:cNvSpPr txBox="1"/>
          <p:nvPr/>
        </p:nvSpPr>
        <p:spPr>
          <a:xfrm>
            <a:off x="5112160" y="2074714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Tuition rising faster than most other expenses.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3DC9F93-CD26-46F4-AA7B-692F7C2F2145}"/>
              </a:ext>
            </a:extLst>
          </p:cNvPr>
          <p:cNvSpPr txBox="1"/>
          <p:nvPr/>
        </p:nvSpPr>
        <p:spPr>
          <a:xfrm>
            <a:off x="5118571" y="3466259"/>
            <a:ext cx="554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Tuition and debt affect poor students most.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FA4A104-2FB4-4778-91A6-950D219CE5BB}"/>
              </a:ext>
            </a:extLst>
          </p:cNvPr>
          <p:cNvSpPr txBox="1"/>
          <p:nvPr/>
        </p:nvSpPr>
        <p:spPr>
          <a:xfrm>
            <a:off x="5157054" y="4960794"/>
            <a:ext cx="6120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Free college and debt forgiveness -  strategies policy makers are considering.</a:t>
            </a:r>
          </a:p>
        </p:txBody>
      </p:sp>
    </p:spTree>
    <p:extLst>
      <p:ext uri="{BB962C8B-B14F-4D97-AF65-F5344CB8AC3E}">
        <p14:creationId xmlns:p14="http://schemas.microsoft.com/office/powerpoint/2010/main" val="334020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10955338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D179781-6235-43E4-9767-4CF95472BEAA}"/>
              </a:ext>
            </a:extLst>
          </p:cNvPr>
          <p:cNvSpPr txBox="1"/>
          <p:nvPr/>
        </p:nvSpPr>
        <p:spPr>
          <a:xfrm>
            <a:off x="5137866" y="1855290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Too little attention, despite Sandy </a:t>
            </a:r>
            <a:r>
              <a:rPr lang="en-US" sz="2800" dirty="0" err="1">
                <a:solidFill>
                  <a:schemeClr val="bg1"/>
                </a:solidFill>
              </a:rPr>
              <a:t>Astin’s</a:t>
            </a:r>
            <a:r>
              <a:rPr lang="en-US" sz="2800" dirty="0">
                <a:solidFill>
                  <a:schemeClr val="bg1"/>
                </a:solidFill>
              </a:rPr>
              <a:t> research.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932BEE4-9A89-4772-B6C5-2816D359594A}"/>
              </a:ext>
            </a:extLst>
          </p:cNvPr>
          <p:cNvSpPr txBox="1"/>
          <p:nvPr/>
        </p:nvSpPr>
        <p:spPr>
          <a:xfrm>
            <a:off x="5262828" y="4830063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Failure of the liberal arts to mount a vigorous defense of their value.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73DF25B-ADBA-4681-AD97-C2610307839B}"/>
              </a:ext>
            </a:extLst>
          </p:cNvPr>
          <p:cNvSpPr txBox="1"/>
          <p:nvPr/>
        </p:nvSpPr>
        <p:spPr>
          <a:xfrm>
            <a:off x="5262828" y="3274429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Lack of substantive discussion about the world of work in 10 years with AI.</a:t>
            </a:r>
          </a:p>
        </p:txBody>
      </p:sp>
    </p:spTree>
    <p:extLst>
      <p:ext uri="{BB962C8B-B14F-4D97-AF65-F5344CB8AC3E}">
        <p14:creationId xmlns:p14="http://schemas.microsoft.com/office/powerpoint/2010/main" val="396772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10597456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85B9C93-8434-45ED-83C9-893451C5DEB0}"/>
              </a:ext>
            </a:extLst>
          </p:cNvPr>
          <p:cNvSpPr txBox="1"/>
          <p:nvPr/>
        </p:nvSpPr>
        <p:spPr>
          <a:xfrm>
            <a:off x="5137866" y="1855290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Many colleges are competing for a shrinking number of students.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E536AE7-96F1-4631-8102-0FA7D3EA51F7}"/>
              </a:ext>
            </a:extLst>
          </p:cNvPr>
          <p:cNvSpPr txBox="1"/>
          <p:nvPr/>
        </p:nvSpPr>
        <p:spPr>
          <a:xfrm>
            <a:off x="5150624" y="3215211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New online and alternate approaches are taking away students.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957DFD3-20C4-4927-9F42-9C71971F8C4D}"/>
              </a:ext>
            </a:extLst>
          </p:cNvPr>
          <p:cNvSpPr txBox="1"/>
          <p:nvPr/>
        </p:nvSpPr>
        <p:spPr>
          <a:xfrm>
            <a:off x="5146925" y="4837093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At a time when fewer students of college age are going to college.</a:t>
            </a:r>
          </a:p>
        </p:txBody>
      </p:sp>
    </p:spTree>
    <p:extLst>
      <p:ext uri="{BB962C8B-B14F-4D97-AF65-F5344CB8AC3E}">
        <p14:creationId xmlns:p14="http://schemas.microsoft.com/office/powerpoint/2010/main" val="294658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63048615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5682F90-CA5D-41DE-8F35-6F38EBCA7BCA}"/>
              </a:ext>
            </a:extLst>
          </p:cNvPr>
          <p:cNvSpPr txBox="1"/>
          <p:nvPr/>
        </p:nvSpPr>
        <p:spPr>
          <a:xfrm>
            <a:off x="5137866" y="1749472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Growing up digital, which affects expectations, attention span, etc.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BE4828F-7A2B-4983-B518-C9B57AE5DC89}"/>
              </a:ext>
            </a:extLst>
          </p:cNvPr>
          <p:cNvSpPr txBox="1"/>
          <p:nvPr/>
        </p:nvSpPr>
        <p:spPr>
          <a:xfrm>
            <a:off x="5137866" y="4830063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How to create engagement for this generation.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DF0D1EB-CF79-4D0F-81BC-62021BB2389A}"/>
              </a:ext>
            </a:extLst>
          </p:cNvPr>
          <p:cNvSpPr txBox="1"/>
          <p:nvPr/>
        </p:nvSpPr>
        <p:spPr>
          <a:xfrm>
            <a:off x="5101286" y="3532186"/>
            <a:ext cx="5873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Health issues, especially mental health.</a:t>
            </a:r>
          </a:p>
        </p:txBody>
      </p:sp>
    </p:spTree>
    <p:extLst>
      <p:ext uri="{BB962C8B-B14F-4D97-AF65-F5344CB8AC3E}">
        <p14:creationId xmlns:p14="http://schemas.microsoft.com/office/powerpoint/2010/main" val="9771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A40E5-E8A3-FA42-B09A-7D05E47BA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10 Challenges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A270D3A-7CF0-8943-B3B1-F8069AD9803E}"/>
              </a:ext>
            </a:extLst>
          </p:cNvPr>
          <p:cNvGrpSpPr/>
          <p:nvPr/>
        </p:nvGrpSpPr>
        <p:grpSpPr>
          <a:xfrm>
            <a:off x="838200" y="838200"/>
            <a:ext cx="10657184" cy="5943600"/>
            <a:chOff x="875420" y="1982465"/>
            <a:chExt cx="10657184" cy="401107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E30DC73-2D8D-3A4D-9A5C-E2E8BEDB1706}"/>
                </a:ext>
              </a:extLst>
            </p:cNvPr>
            <p:cNvSpPr/>
            <p:nvPr/>
          </p:nvSpPr>
          <p:spPr>
            <a:xfrm>
              <a:off x="1199456" y="2132857"/>
              <a:ext cx="3060338" cy="13681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CA5CA4A-5AE5-E34C-A7F7-4F9099ECDA34}"/>
                </a:ext>
              </a:extLst>
            </p:cNvPr>
            <p:cNvSpPr/>
            <p:nvPr/>
          </p:nvSpPr>
          <p:spPr>
            <a:xfrm>
              <a:off x="1199456" y="4581127"/>
              <a:ext cx="3060338" cy="129000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6D7621C-58C3-E249-BAF7-565D21079606}"/>
                </a:ext>
              </a:extLst>
            </p:cNvPr>
            <p:cNvSpPr/>
            <p:nvPr/>
          </p:nvSpPr>
          <p:spPr>
            <a:xfrm>
              <a:off x="1199456" y="3424005"/>
              <a:ext cx="3132348" cy="115712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38375FC0-7D2B-004A-8E67-873EF2B8E0D0}"/>
                </a:ext>
              </a:extLst>
            </p:cNvPr>
            <p:cNvSpPr/>
            <p:nvPr/>
          </p:nvSpPr>
          <p:spPr>
            <a:xfrm>
              <a:off x="4259796" y="2420890"/>
              <a:ext cx="6876764" cy="10801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B4D6FE9-9B48-C640-B0B1-CEB971B7ACA1}"/>
                </a:ext>
              </a:extLst>
            </p:cNvPr>
            <p:cNvSpPr/>
            <p:nvPr/>
          </p:nvSpPr>
          <p:spPr>
            <a:xfrm>
              <a:off x="4259796" y="4458723"/>
              <a:ext cx="6876764" cy="107923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05686C4A-96B7-B849-927F-C01213794012}"/>
                </a:ext>
              </a:extLst>
            </p:cNvPr>
            <p:cNvSpPr/>
            <p:nvPr/>
          </p:nvSpPr>
          <p:spPr>
            <a:xfrm>
              <a:off x="4259796" y="3501009"/>
              <a:ext cx="6876764" cy="100998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Zilla Slab Light" pitchFamily="2" charset="77"/>
              </a:endParaRP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xmlns="" id="{37A5F85A-3B09-AE43-A61B-8F7D57BBC19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63366346"/>
                </p:ext>
              </p:extLst>
            </p:nvPr>
          </p:nvGraphicFramePr>
          <p:xfrm>
            <a:off x="875420" y="1982465"/>
            <a:ext cx="10657184" cy="4011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2" name="Trapezoid 13">
              <a:extLst>
                <a:ext uri="{FF2B5EF4-FFF2-40B4-BE49-F238E27FC236}">
                  <a16:creationId xmlns:a16="http://schemas.microsoft.com/office/drawing/2014/main" xmlns="" id="{455E42B8-6166-D041-85F8-3D1E76A26359}"/>
                </a:ext>
              </a:extLst>
            </p:cNvPr>
            <p:cNvSpPr/>
            <p:nvPr/>
          </p:nvSpPr>
          <p:spPr>
            <a:xfrm rot="5400000">
              <a:off x="3871646" y="2512334"/>
              <a:ext cx="1378842" cy="621593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8842" h="621594">
                  <a:moveTo>
                    <a:pt x="0" y="621594"/>
                  </a:moveTo>
                  <a:lnTo>
                    <a:pt x="296149" y="0"/>
                  </a:lnTo>
                  <a:lnTo>
                    <a:pt x="1378842" y="3176"/>
                  </a:lnTo>
                  <a:lnTo>
                    <a:pt x="1299148" y="619662"/>
                  </a:lnTo>
                  <a:lnTo>
                    <a:pt x="0" y="62159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3">
              <a:extLst>
                <a:ext uri="{FF2B5EF4-FFF2-40B4-BE49-F238E27FC236}">
                  <a16:creationId xmlns:a16="http://schemas.microsoft.com/office/drawing/2014/main" xmlns="" id="{A9CFD0C7-3E9F-AB44-B3C6-582230A0F76D}"/>
                </a:ext>
              </a:extLst>
            </p:cNvPr>
            <p:cNvSpPr/>
            <p:nvPr/>
          </p:nvSpPr>
          <p:spPr>
            <a:xfrm rot="5400000">
              <a:off x="3878343" y="4885989"/>
              <a:ext cx="1365447" cy="612069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324864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0 w 1368153"/>
                <a:gd name="connsiteY0" fmla="*/ 612070 h 612070"/>
                <a:gd name="connsiteX1" fmla="*/ 72556 w 1368153"/>
                <a:gd name="connsiteY1" fmla="*/ 0 h 612070"/>
                <a:gd name="connsiteX2" fmla="*/ 1024941 w 1368153"/>
                <a:gd name="connsiteY2" fmla="*/ 2 h 612070"/>
                <a:gd name="connsiteX3" fmla="*/ 1368153 w 1368153"/>
                <a:gd name="connsiteY3" fmla="*/ 612070 h 612070"/>
                <a:gd name="connsiteX4" fmla="*/ 0 w 1368153"/>
                <a:gd name="connsiteY4" fmla="*/ 612070 h 612070"/>
                <a:gd name="connsiteX0" fmla="*/ 596 w 1295597"/>
                <a:gd name="connsiteY0" fmla="*/ 619385 h 619385"/>
                <a:gd name="connsiteX1" fmla="*/ 0 w 1295597"/>
                <a:gd name="connsiteY1" fmla="*/ 0 h 619385"/>
                <a:gd name="connsiteX2" fmla="*/ 952385 w 1295597"/>
                <a:gd name="connsiteY2" fmla="*/ 2 h 619385"/>
                <a:gd name="connsiteX3" fmla="*/ 1295597 w 1295597"/>
                <a:gd name="connsiteY3" fmla="*/ 612070 h 619385"/>
                <a:gd name="connsiteX4" fmla="*/ 596 w 1295597"/>
                <a:gd name="connsiteY4" fmla="*/ 619385 h 619385"/>
                <a:gd name="connsiteX0" fmla="*/ 599 w 1295597"/>
                <a:gd name="connsiteY0" fmla="*/ 612069 h 612070"/>
                <a:gd name="connsiteX1" fmla="*/ 0 w 1295597"/>
                <a:gd name="connsiteY1" fmla="*/ 0 h 612070"/>
                <a:gd name="connsiteX2" fmla="*/ 952385 w 1295597"/>
                <a:gd name="connsiteY2" fmla="*/ 2 h 612070"/>
                <a:gd name="connsiteX3" fmla="*/ 1295597 w 1295597"/>
                <a:gd name="connsiteY3" fmla="*/ 612070 h 612070"/>
                <a:gd name="connsiteX4" fmla="*/ 599 w 1295597"/>
                <a:gd name="connsiteY4" fmla="*/ 612069 h 612070"/>
                <a:gd name="connsiteX0" fmla="*/ 70449 w 1365447"/>
                <a:gd name="connsiteY0" fmla="*/ 612069 h 612070"/>
                <a:gd name="connsiteX1" fmla="*/ 0 w 1365447"/>
                <a:gd name="connsiteY1" fmla="*/ 0 h 612070"/>
                <a:gd name="connsiteX2" fmla="*/ 1022235 w 1365447"/>
                <a:gd name="connsiteY2" fmla="*/ 2 h 612070"/>
                <a:gd name="connsiteX3" fmla="*/ 1365447 w 1365447"/>
                <a:gd name="connsiteY3" fmla="*/ 612070 h 612070"/>
                <a:gd name="connsiteX4" fmla="*/ 70449 w 1365447"/>
                <a:gd name="connsiteY4" fmla="*/ 612069 h 61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5447" h="612070">
                  <a:moveTo>
                    <a:pt x="70449" y="612069"/>
                  </a:moveTo>
                  <a:cubicBezTo>
                    <a:pt x="70250" y="405607"/>
                    <a:pt x="199" y="206462"/>
                    <a:pt x="0" y="0"/>
                  </a:cubicBezTo>
                  <a:lnTo>
                    <a:pt x="1022235" y="2"/>
                  </a:lnTo>
                  <a:lnTo>
                    <a:pt x="1365447" y="612070"/>
                  </a:lnTo>
                  <a:lnTo>
                    <a:pt x="70449" y="61206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xmlns="" id="{2C7950FD-3F3A-C947-BD59-4EB6180BD0A3}"/>
                </a:ext>
              </a:extLst>
            </p:cNvPr>
            <p:cNvSpPr/>
            <p:nvPr/>
          </p:nvSpPr>
          <p:spPr>
            <a:xfrm rot="5400000">
              <a:off x="3972785" y="3689480"/>
              <a:ext cx="1165795" cy="619661"/>
            </a:xfrm>
            <a:custGeom>
              <a:avLst/>
              <a:gdLst>
                <a:gd name="connsiteX0" fmla="*/ 0 w 1368153"/>
                <a:gd name="connsiteY0" fmla="*/ 612068 h 612068"/>
                <a:gd name="connsiteX1" fmla="*/ 153017 w 1368153"/>
                <a:gd name="connsiteY1" fmla="*/ 0 h 612068"/>
                <a:gd name="connsiteX2" fmla="*/ 1215136 w 1368153"/>
                <a:gd name="connsiteY2" fmla="*/ 0 h 612068"/>
                <a:gd name="connsiteX3" fmla="*/ 1368153 w 1368153"/>
                <a:gd name="connsiteY3" fmla="*/ 612068 h 612068"/>
                <a:gd name="connsiteX4" fmla="*/ 0 w 1368153"/>
                <a:gd name="connsiteY4" fmla="*/ 612068 h 612068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215136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68153"/>
                <a:gd name="connsiteY0" fmla="*/ 612069 h 612069"/>
                <a:gd name="connsiteX1" fmla="*/ 299324 w 1368153"/>
                <a:gd name="connsiteY1" fmla="*/ 0 h 612069"/>
                <a:gd name="connsiteX2" fmla="*/ 1324864 w 1368153"/>
                <a:gd name="connsiteY2" fmla="*/ 1 h 612069"/>
                <a:gd name="connsiteX3" fmla="*/ 1368153 w 1368153"/>
                <a:gd name="connsiteY3" fmla="*/ 612069 h 612069"/>
                <a:gd name="connsiteX4" fmla="*/ 0 w 1368153"/>
                <a:gd name="connsiteY4" fmla="*/ 612069 h 612069"/>
                <a:gd name="connsiteX0" fmla="*/ 0 w 1324864"/>
                <a:gd name="connsiteY0" fmla="*/ 612069 h 619384"/>
                <a:gd name="connsiteX1" fmla="*/ 299324 w 1324864"/>
                <a:gd name="connsiteY1" fmla="*/ 0 h 619384"/>
                <a:gd name="connsiteX2" fmla="*/ 1324864 w 1324864"/>
                <a:gd name="connsiteY2" fmla="*/ 1 h 619384"/>
                <a:gd name="connsiteX3" fmla="*/ 1302320 w 1324864"/>
                <a:gd name="connsiteY3" fmla="*/ 619384 h 619384"/>
                <a:gd name="connsiteX4" fmla="*/ 0 w 1324864"/>
                <a:gd name="connsiteY4" fmla="*/ 612069 h 619384"/>
                <a:gd name="connsiteX0" fmla="*/ 0 w 1324864"/>
                <a:gd name="connsiteY0" fmla="*/ 612069 h 612069"/>
                <a:gd name="connsiteX1" fmla="*/ 299324 w 1324864"/>
                <a:gd name="connsiteY1" fmla="*/ 0 h 612069"/>
                <a:gd name="connsiteX2" fmla="*/ 1324864 w 1324864"/>
                <a:gd name="connsiteY2" fmla="*/ 1 h 612069"/>
                <a:gd name="connsiteX3" fmla="*/ 1302323 w 1324864"/>
                <a:gd name="connsiteY3" fmla="*/ 597437 h 612069"/>
                <a:gd name="connsiteX4" fmla="*/ 0 w 1324864"/>
                <a:gd name="connsiteY4" fmla="*/ 612069 h 612069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99148 w 1321689"/>
                <a:gd name="connsiteY3" fmla="*/ 597437 h 621594"/>
                <a:gd name="connsiteX4" fmla="*/ 0 w 1321689"/>
                <a:gd name="connsiteY4" fmla="*/ 621594 h 621594"/>
                <a:gd name="connsiteX0" fmla="*/ 0 w 1321689"/>
                <a:gd name="connsiteY0" fmla="*/ 621594 h 632362"/>
                <a:gd name="connsiteX1" fmla="*/ 296149 w 1321689"/>
                <a:gd name="connsiteY1" fmla="*/ 0 h 632362"/>
                <a:gd name="connsiteX2" fmla="*/ 1321689 w 1321689"/>
                <a:gd name="connsiteY2" fmla="*/ 1 h 632362"/>
                <a:gd name="connsiteX3" fmla="*/ 1289623 w 1321689"/>
                <a:gd name="connsiteY3" fmla="*/ 632362 h 632362"/>
                <a:gd name="connsiteX4" fmla="*/ 0 w 1321689"/>
                <a:gd name="connsiteY4" fmla="*/ 621594 h 632362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06962 h 621594"/>
                <a:gd name="connsiteX4" fmla="*/ 0 w 1321689"/>
                <a:gd name="connsiteY4" fmla="*/ 621594 h 621594"/>
                <a:gd name="connsiteX0" fmla="*/ 0 w 1321689"/>
                <a:gd name="connsiteY0" fmla="*/ 621594 h 621594"/>
                <a:gd name="connsiteX1" fmla="*/ 296149 w 1321689"/>
                <a:gd name="connsiteY1" fmla="*/ 0 h 621594"/>
                <a:gd name="connsiteX2" fmla="*/ 1321689 w 1321689"/>
                <a:gd name="connsiteY2" fmla="*/ 1 h 621594"/>
                <a:gd name="connsiteX3" fmla="*/ 1289623 w 1321689"/>
                <a:gd name="connsiteY3" fmla="*/ 616487 h 621594"/>
                <a:gd name="connsiteX4" fmla="*/ 0 w 1321689"/>
                <a:gd name="connsiteY4" fmla="*/ 621594 h 621594"/>
                <a:gd name="connsiteX0" fmla="*/ 0 w 1296289"/>
                <a:gd name="connsiteY0" fmla="*/ 621594 h 621594"/>
                <a:gd name="connsiteX1" fmla="*/ 296149 w 1296289"/>
                <a:gd name="connsiteY1" fmla="*/ 0 h 621594"/>
                <a:gd name="connsiteX2" fmla="*/ 1296289 w 1296289"/>
                <a:gd name="connsiteY2" fmla="*/ 9526 h 621594"/>
                <a:gd name="connsiteX3" fmla="*/ 1289623 w 1296289"/>
                <a:gd name="connsiteY3" fmla="*/ 616487 h 621594"/>
                <a:gd name="connsiteX4" fmla="*/ 0 w 1296289"/>
                <a:gd name="connsiteY4" fmla="*/ 621594 h 621594"/>
                <a:gd name="connsiteX0" fmla="*/ 0 w 1299148"/>
                <a:gd name="connsiteY0" fmla="*/ 621594 h 621594"/>
                <a:gd name="connsiteX1" fmla="*/ 296149 w 1299148"/>
                <a:gd name="connsiteY1" fmla="*/ 0 h 621594"/>
                <a:gd name="connsiteX2" fmla="*/ 1296289 w 1299148"/>
                <a:gd name="connsiteY2" fmla="*/ 9526 h 621594"/>
                <a:gd name="connsiteX3" fmla="*/ 1299148 w 1299148"/>
                <a:gd name="connsiteY3" fmla="*/ 619662 h 621594"/>
                <a:gd name="connsiteX4" fmla="*/ 0 w 1299148"/>
                <a:gd name="connsiteY4" fmla="*/ 621594 h 621594"/>
                <a:gd name="connsiteX0" fmla="*/ 0 w 1375667"/>
                <a:gd name="connsiteY0" fmla="*/ 621594 h 621594"/>
                <a:gd name="connsiteX1" fmla="*/ 296149 w 1375667"/>
                <a:gd name="connsiteY1" fmla="*/ 0 h 621594"/>
                <a:gd name="connsiteX2" fmla="*/ 1375667 w 1375667"/>
                <a:gd name="connsiteY2" fmla="*/ 9526 h 621594"/>
                <a:gd name="connsiteX3" fmla="*/ 1299148 w 1375667"/>
                <a:gd name="connsiteY3" fmla="*/ 619662 h 621594"/>
                <a:gd name="connsiteX4" fmla="*/ 0 w 1375667"/>
                <a:gd name="connsiteY4" fmla="*/ 621594 h 621594"/>
                <a:gd name="connsiteX0" fmla="*/ 0 w 1378842"/>
                <a:gd name="connsiteY0" fmla="*/ 621594 h 621594"/>
                <a:gd name="connsiteX1" fmla="*/ 296149 w 1378842"/>
                <a:gd name="connsiteY1" fmla="*/ 0 h 621594"/>
                <a:gd name="connsiteX2" fmla="*/ 1378842 w 1378842"/>
                <a:gd name="connsiteY2" fmla="*/ 3176 h 621594"/>
                <a:gd name="connsiteX3" fmla="*/ 1299148 w 1378842"/>
                <a:gd name="connsiteY3" fmla="*/ 619662 h 621594"/>
                <a:gd name="connsiteX4" fmla="*/ 0 w 1378842"/>
                <a:gd name="connsiteY4" fmla="*/ 621594 h 621594"/>
                <a:gd name="connsiteX0" fmla="*/ 0 w 1378842"/>
                <a:gd name="connsiteY0" fmla="*/ 618418 h 618418"/>
                <a:gd name="connsiteX1" fmla="*/ 194552 w 1378842"/>
                <a:gd name="connsiteY1" fmla="*/ 3174 h 618418"/>
                <a:gd name="connsiteX2" fmla="*/ 1378842 w 1378842"/>
                <a:gd name="connsiteY2" fmla="*/ 0 h 618418"/>
                <a:gd name="connsiteX3" fmla="*/ 1299148 w 1378842"/>
                <a:gd name="connsiteY3" fmla="*/ 616486 h 618418"/>
                <a:gd name="connsiteX4" fmla="*/ 0 w 1378842"/>
                <a:gd name="connsiteY4" fmla="*/ 618418 h 618418"/>
                <a:gd name="connsiteX0" fmla="*/ 0 w 1261364"/>
                <a:gd name="connsiteY0" fmla="*/ 618417 h 618417"/>
                <a:gd name="connsiteX1" fmla="*/ 77074 w 1261364"/>
                <a:gd name="connsiteY1" fmla="*/ 3174 h 618417"/>
                <a:gd name="connsiteX2" fmla="*/ 1261364 w 1261364"/>
                <a:gd name="connsiteY2" fmla="*/ 0 h 618417"/>
                <a:gd name="connsiteX3" fmla="*/ 1181670 w 1261364"/>
                <a:gd name="connsiteY3" fmla="*/ 616486 h 618417"/>
                <a:gd name="connsiteX4" fmla="*/ 0 w 1261364"/>
                <a:gd name="connsiteY4" fmla="*/ 618417 h 618417"/>
                <a:gd name="connsiteX0" fmla="*/ 0 w 1261364"/>
                <a:gd name="connsiteY0" fmla="*/ 618417 h 622836"/>
                <a:gd name="connsiteX1" fmla="*/ 77074 w 1261364"/>
                <a:gd name="connsiteY1" fmla="*/ 3174 h 622836"/>
                <a:gd name="connsiteX2" fmla="*/ 1261364 w 1261364"/>
                <a:gd name="connsiteY2" fmla="*/ 0 h 622836"/>
                <a:gd name="connsiteX3" fmla="*/ 1165795 w 1261364"/>
                <a:gd name="connsiteY3" fmla="*/ 622836 h 622836"/>
                <a:gd name="connsiteX4" fmla="*/ 0 w 1261364"/>
                <a:gd name="connsiteY4" fmla="*/ 618417 h 622836"/>
                <a:gd name="connsiteX0" fmla="*/ 0 w 1165795"/>
                <a:gd name="connsiteY0" fmla="*/ 615243 h 619662"/>
                <a:gd name="connsiteX1" fmla="*/ 77074 w 1165795"/>
                <a:gd name="connsiteY1" fmla="*/ 0 h 619662"/>
                <a:gd name="connsiteX2" fmla="*/ 1093091 w 1165795"/>
                <a:gd name="connsiteY2" fmla="*/ 1 h 619662"/>
                <a:gd name="connsiteX3" fmla="*/ 1165795 w 1165795"/>
                <a:gd name="connsiteY3" fmla="*/ 619662 h 619662"/>
                <a:gd name="connsiteX4" fmla="*/ 0 w 1165795"/>
                <a:gd name="connsiteY4" fmla="*/ 615243 h 619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795" h="619662">
                  <a:moveTo>
                    <a:pt x="0" y="615243"/>
                  </a:moveTo>
                  <a:lnTo>
                    <a:pt x="77074" y="0"/>
                  </a:lnTo>
                  <a:lnTo>
                    <a:pt x="1093091" y="1"/>
                  </a:lnTo>
                  <a:lnTo>
                    <a:pt x="1165795" y="619662"/>
                  </a:lnTo>
                  <a:lnTo>
                    <a:pt x="0" y="61524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B6CF606-8F12-4D34-971D-FA34F4D24513}"/>
              </a:ext>
            </a:extLst>
          </p:cNvPr>
          <p:cNvSpPr txBox="1"/>
          <p:nvPr/>
        </p:nvSpPr>
        <p:spPr>
          <a:xfrm>
            <a:off x="5226824" y="3313425"/>
            <a:ext cx="5873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Civics education in high school is disappearing.  Voting rates low.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AC974A8-5604-4AFB-A497-E47449022052}"/>
              </a:ext>
            </a:extLst>
          </p:cNvPr>
          <p:cNvSpPr txBox="1"/>
          <p:nvPr/>
        </p:nvSpPr>
        <p:spPr>
          <a:xfrm>
            <a:off x="5181600" y="1617302"/>
            <a:ext cx="58737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Colleges have largely ignored the preparation of citizens, ironically, at one of the most challenging times.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59F0B7C-0918-4ABB-8E98-4C25DEB13CF4}"/>
              </a:ext>
            </a:extLst>
          </p:cNvPr>
          <p:cNvSpPr txBox="1"/>
          <p:nvPr/>
        </p:nvSpPr>
        <p:spPr>
          <a:xfrm>
            <a:off x="5235078" y="4702538"/>
            <a:ext cx="5873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There is some good news, with civic organizations becoming more effective in work on college campuses.</a:t>
            </a:r>
          </a:p>
        </p:txBody>
      </p:sp>
    </p:spTree>
    <p:extLst>
      <p:ext uri="{BB962C8B-B14F-4D97-AF65-F5344CB8AC3E}">
        <p14:creationId xmlns:p14="http://schemas.microsoft.com/office/powerpoint/2010/main" val="122096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OVA PPT Template">
  <a:themeElements>
    <a:clrScheme name="SOVA 2">
      <a:dk1>
        <a:srgbClr val="223A4D"/>
      </a:dk1>
      <a:lt1>
        <a:srgbClr val="FFFFFF"/>
      </a:lt1>
      <a:dk2>
        <a:srgbClr val="636368"/>
      </a:dk2>
      <a:lt2>
        <a:srgbClr val="F4F4ED"/>
      </a:lt2>
      <a:accent1>
        <a:srgbClr val="416E94"/>
      </a:accent1>
      <a:accent2>
        <a:srgbClr val="999D24"/>
      </a:accent2>
      <a:accent3>
        <a:srgbClr val="D3575D"/>
      </a:accent3>
      <a:accent4>
        <a:srgbClr val="213A4C"/>
      </a:accent4>
      <a:accent5>
        <a:srgbClr val="A3A3A7"/>
      </a:accent5>
      <a:accent6>
        <a:srgbClr val="636368"/>
      </a:accent6>
      <a:hlink>
        <a:srgbClr val="416E94"/>
      </a:hlink>
      <a:folHlink>
        <a:srgbClr val="213A4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OVA Template S" id="{6285CCAD-7033-9946-B1B7-BE5DAA4F8A3A}" vid="{2B6E6BAC-3DB8-4640-A98B-DF8123B2AFE7}"/>
    </a:ext>
  </a:extLst>
</a:theme>
</file>

<file path=ppt/theme/theme2.xml><?xml version="1.0" encoding="utf-8"?>
<a:theme xmlns:a="http://schemas.openxmlformats.org/drawingml/2006/main" name="1_Solid Cover &amp; Dividers">
  <a:themeElements>
    <a:clrScheme name="SOVA 2">
      <a:dk1>
        <a:srgbClr val="223A4D"/>
      </a:dk1>
      <a:lt1>
        <a:srgbClr val="FFFFFF"/>
      </a:lt1>
      <a:dk2>
        <a:srgbClr val="636368"/>
      </a:dk2>
      <a:lt2>
        <a:srgbClr val="F4F4ED"/>
      </a:lt2>
      <a:accent1>
        <a:srgbClr val="416E94"/>
      </a:accent1>
      <a:accent2>
        <a:srgbClr val="999D24"/>
      </a:accent2>
      <a:accent3>
        <a:srgbClr val="D3575D"/>
      </a:accent3>
      <a:accent4>
        <a:srgbClr val="213A4C"/>
      </a:accent4>
      <a:accent5>
        <a:srgbClr val="A3A3A7"/>
      </a:accent5>
      <a:accent6>
        <a:srgbClr val="636368"/>
      </a:accent6>
      <a:hlink>
        <a:srgbClr val="416E94"/>
      </a:hlink>
      <a:folHlink>
        <a:srgbClr val="213A4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OVA Template S" id="{6285CCAD-7033-9946-B1B7-BE5DAA4F8A3A}" vid="{6F00F001-5A38-BA43-BA8F-C097D4C9D587}"/>
    </a:ext>
  </a:extLst>
</a:theme>
</file>

<file path=ppt/theme/theme3.xml><?xml version="1.0" encoding="utf-8"?>
<a:theme xmlns:a="http://schemas.openxmlformats.org/drawingml/2006/main" name="Photo Cover &amp; Dividers">
  <a:themeElements>
    <a:clrScheme name="SOVA 2">
      <a:dk1>
        <a:srgbClr val="223A4D"/>
      </a:dk1>
      <a:lt1>
        <a:srgbClr val="FFFFFF"/>
      </a:lt1>
      <a:dk2>
        <a:srgbClr val="636368"/>
      </a:dk2>
      <a:lt2>
        <a:srgbClr val="F4F4ED"/>
      </a:lt2>
      <a:accent1>
        <a:srgbClr val="416E94"/>
      </a:accent1>
      <a:accent2>
        <a:srgbClr val="999D24"/>
      </a:accent2>
      <a:accent3>
        <a:srgbClr val="D3575D"/>
      </a:accent3>
      <a:accent4>
        <a:srgbClr val="213A4C"/>
      </a:accent4>
      <a:accent5>
        <a:srgbClr val="A3A3A7"/>
      </a:accent5>
      <a:accent6>
        <a:srgbClr val="636368"/>
      </a:accent6>
      <a:hlink>
        <a:srgbClr val="416E94"/>
      </a:hlink>
      <a:folHlink>
        <a:srgbClr val="213A4C"/>
      </a:folHlink>
    </a:clrScheme>
    <a:fontScheme name="Zilla">
      <a:majorFont>
        <a:latin typeface="Zilla"/>
        <a:ea typeface=""/>
        <a:cs typeface=""/>
      </a:majorFont>
      <a:minorFont>
        <a:latin typeface="Zil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OVA Template S" id="{6285CCAD-7033-9946-B1B7-BE5DAA4F8A3A}" vid="{4B7C1F74-DC8E-624E-9B09-4CAE4A5F5F14}"/>
    </a:ext>
  </a:extLst>
</a:theme>
</file>

<file path=ppt/theme/theme4.xml><?xml version="1.0" encoding="utf-8"?>
<a:theme xmlns:a="http://schemas.openxmlformats.org/drawingml/2006/main" name="Solid Cover &amp; Dividers">
  <a:themeElements>
    <a:clrScheme name="SOVA 2">
      <a:dk1>
        <a:srgbClr val="223A4D"/>
      </a:dk1>
      <a:lt1>
        <a:srgbClr val="FFFFFF"/>
      </a:lt1>
      <a:dk2>
        <a:srgbClr val="636368"/>
      </a:dk2>
      <a:lt2>
        <a:srgbClr val="F4F4ED"/>
      </a:lt2>
      <a:accent1>
        <a:srgbClr val="416E94"/>
      </a:accent1>
      <a:accent2>
        <a:srgbClr val="999D24"/>
      </a:accent2>
      <a:accent3>
        <a:srgbClr val="D3575D"/>
      </a:accent3>
      <a:accent4>
        <a:srgbClr val="213A4C"/>
      </a:accent4>
      <a:accent5>
        <a:srgbClr val="A3A3A7"/>
      </a:accent5>
      <a:accent6>
        <a:srgbClr val="636368"/>
      </a:accent6>
      <a:hlink>
        <a:srgbClr val="416E94"/>
      </a:hlink>
      <a:folHlink>
        <a:srgbClr val="213A4C"/>
      </a:folHlink>
    </a:clrScheme>
    <a:fontScheme name="Zilla">
      <a:majorFont>
        <a:latin typeface="Zilla"/>
        <a:ea typeface=""/>
        <a:cs typeface=""/>
      </a:majorFont>
      <a:minorFont>
        <a:latin typeface="Zill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SOVA Template S" id="{6285CCAD-7033-9946-B1B7-BE5DAA4F8A3A}" vid="{3B13EC21-12FA-DA45-8410-05A2C8798FC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BD173030D6D438B5BC89C544DF94D" ma:contentTypeVersion="10" ma:contentTypeDescription="Create a new document." ma:contentTypeScope="" ma:versionID="85d3d2d82f2993580a5ffd4adca1e611">
  <xsd:schema xmlns:xsd="http://www.w3.org/2001/XMLSchema" xmlns:xs="http://www.w3.org/2001/XMLSchema" xmlns:p="http://schemas.microsoft.com/office/2006/metadata/properties" xmlns:ns3="7fc46852-2317-45b7-adf8-461e67961e97" targetNamespace="http://schemas.microsoft.com/office/2006/metadata/properties" ma:root="true" ma:fieldsID="70a38a83e7634e3d6c1c3e51f0c21ecd" ns3:_="">
    <xsd:import namespace="7fc46852-2317-45b7-adf8-461e67961e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c46852-2317-45b7-adf8-461e67961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2A0EB7-6206-4D10-A424-D6DE3757B0B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fc46852-2317-45b7-adf8-461e67961e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69794C-DBA6-4E7C-BFB2-AC28B7C8C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c46852-2317-45b7-adf8-461e67961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747732-D94D-4236-8198-A0BA4FACF5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SOVA PPT Template</Template>
  <TotalTime>845</TotalTime>
  <Words>1007</Words>
  <Application>Microsoft Office PowerPoint</Application>
  <PresentationFormat>Custom</PresentationFormat>
  <Paragraphs>146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SOVA PPT Template</vt:lpstr>
      <vt:lpstr>1_Solid Cover &amp; Dividers</vt:lpstr>
      <vt:lpstr>Photo Cover &amp; Dividers</vt:lpstr>
      <vt:lpstr>Solid Cover &amp; Dividers</vt:lpstr>
      <vt:lpstr>PowerPoint Presentation</vt:lpstr>
      <vt:lpstr>PowerPoint Presentation</vt:lpstr>
      <vt:lpstr>PowerPoint Presentation</vt:lpstr>
      <vt:lpstr>10 Challenges</vt:lpstr>
      <vt:lpstr>10 Challenges</vt:lpstr>
      <vt:lpstr>10 Challenges</vt:lpstr>
      <vt:lpstr>10 Challenges</vt:lpstr>
      <vt:lpstr>10 Challenges</vt:lpstr>
      <vt:lpstr>10 Challenges</vt:lpstr>
      <vt:lpstr>10 Challenges</vt:lpstr>
      <vt:lpstr>10 Challenges</vt:lpstr>
      <vt:lpstr>10 Challenges</vt:lpstr>
      <vt:lpstr>Of all the challenges, though, the one that is most interesting to me is the issue of student success.</vt:lpstr>
      <vt:lpstr>10 Challenges</vt:lpstr>
      <vt:lpstr>Core Ideas of the Student Success Movement</vt:lpstr>
      <vt:lpstr>From several studies and projects, we have learned:</vt:lpstr>
      <vt:lpstr> Disrupters and Accelerators of Change </vt:lpstr>
      <vt:lpstr> Disrupters and Accelerators of Change </vt:lpstr>
      <vt:lpstr>    Art Levine in 1997 suggested that higher education had become a “mature industry” and therefore could expect reduced autonomy, increased regulation and greater accountability.  Is that vision now being realized?     </vt:lpstr>
      <vt:lpstr>Some say: If you want to see where higher education is headed,  take a look at health care and wait 15 years. 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 CHECK</dc:title>
  <dc:creator>Tiffany Yoon</dc:creator>
  <cp:lastModifiedBy>David</cp:lastModifiedBy>
  <cp:revision>31</cp:revision>
  <dcterms:created xsi:type="dcterms:W3CDTF">2019-10-02T22:33:06Z</dcterms:created>
  <dcterms:modified xsi:type="dcterms:W3CDTF">2019-10-14T16:24:09Z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0x0101001F7BD173030D6D438B5BC89C544DF94D</vt:lpwstr>
  </property>
</Properties>
</file>