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8" r:id="rId16"/>
    <p:sldId id="279" r:id="rId17"/>
    <p:sldId id="280" r:id="rId18"/>
    <p:sldId id="271" r:id="rId19"/>
    <p:sldId id="273" r:id="rId20"/>
    <p:sldId id="282" r:id="rId21"/>
    <p:sldId id="281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00" autoAdjust="0"/>
  </p:normalViewPr>
  <p:slideViewPr>
    <p:cSldViewPr snapToGrid="0" snapToObjects="1">
      <p:cViewPr>
        <p:scale>
          <a:sx n="100" d="100"/>
          <a:sy n="100" d="100"/>
        </p:scale>
        <p:origin x="-221" y="7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G:\Foundations%20of%20Excellence\Char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2\Research\Conference%20Presentations\FoE%20Training%20Seminars\2009%20FoE%20Winter%20Seminar%20at%202010%20FYE\Charts%20for%20FoE%20Talk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2\Research\Conference%20Presentations\FoE%20Training%20Seminars\2009%20FoE%20Winter%20Seminar%20at%202010%20FYE\Charts%20for%20FoE%20Talk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en-US" sz="1600" baseline="0" dirty="0">
                <a:latin typeface="+mn-lt"/>
                <a:cs typeface="Times New Roman" pitchFamily="18" charset="0"/>
              </a:rPr>
              <a:t>Change in </a:t>
            </a:r>
            <a:r>
              <a:rPr lang="en-US" sz="1600" baseline="0" dirty="0" smtClean="0">
                <a:latin typeface="+mn-lt"/>
                <a:cs typeface="Times New Roman" pitchFamily="18" charset="0"/>
              </a:rPr>
              <a:t>first-to-second year retention </a:t>
            </a:r>
            <a:r>
              <a:rPr lang="en-US" sz="1600" baseline="0" dirty="0">
                <a:latin typeface="+mn-lt"/>
                <a:cs typeface="Times New Roman" pitchFamily="18" charset="0"/>
              </a:rPr>
              <a:t>rates post implementation of </a:t>
            </a:r>
            <a:r>
              <a:rPr lang="en-US" sz="1600" baseline="0" dirty="0" smtClean="0">
                <a:latin typeface="+mn-lt"/>
                <a:cs typeface="Times New Roman" pitchFamily="18" charset="0"/>
              </a:rPr>
              <a:t>FoE </a:t>
            </a:r>
            <a:r>
              <a:rPr lang="en-US" sz="1600" baseline="0" dirty="0">
                <a:latin typeface="+mn-lt"/>
                <a:cs typeface="Times New Roman" pitchFamily="18" charset="0"/>
              </a:rPr>
              <a:t>action plan by level of implementation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Sheet1!$A$51</c:f>
              <c:strCache>
                <c:ptCount val="1"/>
                <c:pt idx="0">
                  <c:v>high degree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3010752688171998E-2"/>
                  <c:y val="-4.0526849037487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621454576242499E-2"/>
                  <c:y val="-3.2421479229989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010752688171998E-2"/>
                  <c:y val="-3.64741641337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231780167264202E-2"/>
                  <c:y val="-5.6737588652482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894862604540001E-2"/>
                  <c:y val="4.8632218844984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Sheet1!$H$1:$L$1</c:f>
              <c:strCache>
                <c:ptCount val="5"/>
                <c:pt idx="0">
                  <c:v>Implement year</c:v>
                </c:pt>
                <c:pt idx="1">
                  <c:v>1yr post</c:v>
                </c:pt>
                <c:pt idx="2">
                  <c:v>2yr post</c:v>
                </c:pt>
                <c:pt idx="3">
                  <c:v>3yr post</c:v>
                </c:pt>
                <c:pt idx="4">
                  <c:v>4yr post</c:v>
                </c:pt>
              </c:strCache>
            </c:strRef>
          </c:cat>
          <c:val>
            <c:numRef>
              <c:f>Sheet1!$H$51:$L$51</c:f>
              <c:numCache>
                <c:formatCode>General</c:formatCode>
                <c:ptCount val="5"/>
                <c:pt idx="0">
                  <c:v>1.6700000000000019</c:v>
                </c:pt>
                <c:pt idx="1">
                  <c:v>2</c:v>
                </c:pt>
                <c:pt idx="2">
                  <c:v>4.3499999999999943</c:v>
                </c:pt>
                <c:pt idx="3">
                  <c:v>3.5</c:v>
                </c:pt>
                <c:pt idx="4">
                  <c:v>5.6200000000000037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Sheet1!$A$49</c:f>
              <c:strCache>
                <c:ptCount val="1"/>
                <c:pt idx="0">
                  <c:v>Not high degree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6284348864994301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231780167264202E-2"/>
                  <c:y val="-3.6474164133738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673835125448299E-2"/>
                  <c:y val="-4.0526849037487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063321385901999E-2"/>
                  <c:y val="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Sheet1!$H$1:$L$1</c:f>
              <c:strCache>
                <c:ptCount val="5"/>
                <c:pt idx="0">
                  <c:v>Implement year</c:v>
                </c:pt>
                <c:pt idx="1">
                  <c:v>1yr post</c:v>
                </c:pt>
                <c:pt idx="2">
                  <c:v>2yr post</c:v>
                </c:pt>
                <c:pt idx="3">
                  <c:v>3yr post</c:v>
                </c:pt>
                <c:pt idx="4">
                  <c:v>4yr post</c:v>
                </c:pt>
              </c:strCache>
            </c:strRef>
          </c:cat>
          <c:val>
            <c:numRef>
              <c:f>Sheet1!$H$49:$L$49</c:f>
              <c:numCache>
                <c:formatCode>General</c:formatCode>
                <c:ptCount val="5"/>
                <c:pt idx="0">
                  <c:v>-0.94999999999998896</c:v>
                </c:pt>
                <c:pt idx="1">
                  <c:v>-1.9200000000000019</c:v>
                </c:pt>
                <c:pt idx="2">
                  <c:v>-0.92000000000000204</c:v>
                </c:pt>
                <c:pt idx="3">
                  <c:v>1.8999999999999839</c:v>
                </c:pt>
                <c:pt idx="4">
                  <c:v>-1.4000000000000059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50144"/>
        <c:axId val="35513088"/>
      </c:lineChart>
      <c:catAx>
        <c:axId val="3855014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100"/>
            </a:pPr>
            <a:endParaRPr lang="en-US"/>
          </a:p>
        </c:txPr>
        <c:crossAx val="35513088"/>
        <c:crosses val="autoZero"/>
        <c:auto val="1"/>
        <c:lblAlgn val="ctr"/>
        <c:lblOffset val="100"/>
        <c:noMultiLvlLbl val="0"/>
      </c:catAx>
      <c:valAx>
        <c:axId val="35513088"/>
        <c:scaling>
          <c:orientation val="minMax"/>
        </c:scaling>
        <c:delete val="0"/>
        <c:axPos val="l"/>
        <c:majorGridlines/>
        <c:title>
          <c:tx>
            <c:rich>
              <a:bodyPr rot="5400000" vert="horz"/>
              <a:lstStyle/>
              <a:p>
                <a:pPr>
                  <a:defRPr sz="1600"/>
                </a:pPr>
                <a:r>
                  <a:rPr lang="en-US" sz="1600" dirty="0"/>
                  <a:t>Percentage Point Change in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8550144"/>
        <c:crosses val="autoZero"/>
        <c:crossBetween val="between"/>
        <c:majorUnit val="0.5"/>
      </c:valAx>
      <c:spPr>
        <a:solidFill>
          <a:srgbClr val="A8CDD7">
            <a:lumMod val="60000"/>
            <a:lumOff val="40000"/>
          </a:srgbClr>
        </a:solidFill>
      </c:spPr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>
        <a:alpha val="77000"/>
      </a:sysClr>
    </a:solidFill>
    <a:effectLst>
      <a:outerShdw blurRad="50800" dist="38100" dir="5400000" algn="t" rotWithShape="0">
        <a:prstClr val="black">
          <a:alpha val="40000"/>
        </a:prstClr>
      </a:outerShdw>
    </a:effectLst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Transitions!$B$22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Transitions!$A$23:$A$25</c:f>
              <c:strCache>
                <c:ptCount val="3"/>
                <c:pt idx="0">
                  <c:v>Discussed future enrollment plans</c:v>
                </c:pt>
                <c:pt idx="1">
                  <c:v>Discussed what it takes to be academically successful</c:v>
                </c:pt>
                <c:pt idx="2">
                  <c:v>Helped you select courses</c:v>
                </c:pt>
              </c:strCache>
            </c:strRef>
          </c:cat>
          <c:val>
            <c:numRef>
              <c:f>Transitions!$B$23:$B$25</c:f>
              <c:numCache>
                <c:formatCode>0.00</c:formatCode>
                <c:ptCount val="3"/>
                <c:pt idx="0">
                  <c:v>3.12</c:v>
                </c:pt>
                <c:pt idx="1">
                  <c:v>3.55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Transitions!$C$22</c:f>
              <c:strCache>
                <c:ptCount val="1"/>
                <c:pt idx="0">
                  <c:v>Faculty/ Staff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Transitions!$A$23:$A$25</c:f>
              <c:strCache>
                <c:ptCount val="3"/>
                <c:pt idx="0">
                  <c:v>Discussed future enrollment plans</c:v>
                </c:pt>
                <c:pt idx="1">
                  <c:v>Discussed what it takes to be academically successful</c:v>
                </c:pt>
                <c:pt idx="2">
                  <c:v>Helped you select courses</c:v>
                </c:pt>
              </c:strCache>
            </c:strRef>
          </c:cat>
          <c:val>
            <c:numRef>
              <c:f>Transitions!$C$23:$C$25</c:f>
              <c:numCache>
                <c:formatCode>0.00</c:formatCode>
                <c:ptCount val="3"/>
                <c:pt idx="0">
                  <c:v>4.0999999999999996</c:v>
                </c:pt>
                <c:pt idx="1">
                  <c:v>4.1199999999999974</c:v>
                </c:pt>
                <c:pt idx="2">
                  <c:v>4.3199999999999976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0632704"/>
        <c:axId val="40634240"/>
      </c:barChart>
      <c:catAx>
        <c:axId val="4063270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40634240"/>
        <c:crosses val="autoZero"/>
        <c:auto val="1"/>
        <c:lblAlgn val="ctr"/>
        <c:lblOffset val="100"/>
        <c:noMultiLvlLbl val="0"/>
      </c:catAx>
      <c:valAx>
        <c:axId val="40634240"/>
        <c:scaling>
          <c:orientation val="minMax"/>
          <c:max val="4.5"/>
          <c:min val="3"/>
        </c:scaling>
        <c:delete val="1"/>
        <c:axPos val="b"/>
        <c:numFmt formatCode="0.00" sourceLinked="1"/>
        <c:majorTickMark val="none"/>
        <c:minorTickMark val="none"/>
        <c:tickLblPos val="none"/>
        <c:crossAx val="406327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Transitions!$B$29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007200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Transitions!$A$30:$A$32</c:f>
              <c:strCache>
                <c:ptCount val="3"/>
                <c:pt idx="0">
                  <c:v>Discussed what it takes to be academically successful</c:v>
                </c:pt>
                <c:pt idx="1">
                  <c:v>Helped you select courses</c:v>
                </c:pt>
                <c:pt idx="2">
                  <c:v>Discussed future enrollment plans</c:v>
                </c:pt>
              </c:strCache>
            </c:strRef>
          </c:cat>
          <c:val>
            <c:numRef>
              <c:f>Transitions!$B$30:$B$32</c:f>
              <c:numCache>
                <c:formatCode>0.00</c:formatCode>
                <c:ptCount val="3"/>
                <c:pt idx="0">
                  <c:v>3.36</c:v>
                </c:pt>
                <c:pt idx="1">
                  <c:v>3.41</c:v>
                </c:pt>
                <c:pt idx="2">
                  <c:v>3.14</c:v>
                </c:pt>
              </c:numCache>
            </c:numRef>
          </c:val>
        </c:ser>
        <c:ser>
          <c:idx val="1"/>
          <c:order val="1"/>
          <c:tx>
            <c:strRef>
              <c:f>Transitions!$C$29</c:f>
              <c:strCache>
                <c:ptCount val="1"/>
                <c:pt idx="0">
                  <c:v>Faculty/ Staff</c:v>
                </c:pt>
              </c:strCache>
            </c:strRef>
          </c:tx>
          <c:spPr>
            <a:solidFill>
              <a:srgbClr val="E8B54D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Transitions!$A$30:$A$32</c:f>
              <c:strCache>
                <c:ptCount val="3"/>
                <c:pt idx="0">
                  <c:v>Discussed what it takes to be academically successful</c:v>
                </c:pt>
                <c:pt idx="1">
                  <c:v>Helped you select courses</c:v>
                </c:pt>
                <c:pt idx="2">
                  <c:v>Discussed future enrollment plans</c:v>
                </c:pt>
              </c:strCache>
            </c:strRef>
          </c:cat>
          <c:val>
            <c:numRef>
              <c:f>Transitions!$C$30:$C$32</c:f>
              <c:numCache>
                <c:formatCode>0.00</c:formatCode>
                <c:ptCount val="3"/>
                <c:pt idx="0">
                  <c:v>4.17</c:v>
                </c:pt>
                <c:pt idx="1">
                  <c:v>4.18</c:v>
                </c:pt>
                <c:pt idx="2">
                  <c:v>4.2699999999999996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0682624"/>
        <c:axId val="40684160"/>
      </c:barChart>
      <c:catAx>
        <c:axId val="4068262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40684160"/>
        <c:crosses val="autoZero"/>
        <c:auto val="1"/>
        <c:lblAlgn val="ctr"/>
        <c:lblOffset val="100"/>
        <c:noMultiLvlLbl val="0"/>
      </c:catAx>
      <c:valAx>
        <c:axId val="40684160"/>
        <c:scaling>
          <c:orientation val="minMax"/>
          <c:max val="4.5"/>
          <c:min val="3"/>
        </c:scaling>
        <c:delete val="1"/>
        <c:axPos val="b"/>
        <c:numFmt formatCode="0.00" sourceLinked="1"/>
        <c:majorTickMark val="none"/>
        <c:minorTickMark val="none"/>
        <c:tickLblPos val="none"/>
        <c:crossAx val="406826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CA896-4693-334F-85FF-F994EB10D46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71BA5-2920-8E48-BF46-F4BE1DBED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7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9/25/2013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95300" y="4446235"/>
            <a:ext cx="6845300" cy="2170465"/>
          </a:xfrm>
          <a:solidFill>
            <a:srgbClr val="CF543F"/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Lessons from the work of the Gardner Institute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4705" y="1041400"/>
            <a:ext cx="6629400" cy="3404835"/>
          </a:xfrm>
        </p:spPr>
        <p:txBody>
          <a:bodyPr/>
          <a:lstStyle/>
          <a:p>
            <a:r>
              <a:rPr lang="en-US" sz="3200" dirty="0" smtClean="0"/>
              <a:t>creating the secret sauce </a:t>
            </a:r>
            <a:r>
              <a:rPr lang="en-US" sz="3600" dirty="0" smtClean="0"/>
              <a:t>for student retention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73400"/>
            <a:ext cx="1079499" cy="222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26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Ingredient #3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 everyone’s consciousness about the importance of the first year and first-year students.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2875280"/>
            <a:ext cx="3810000" cy="2529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820" y="279400"/>
            <a:ext cx="822960" cy="147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43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ingredient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attention to the core business of the first year – instruction across the disciplines.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2654300"/>
            <a:ext cx="5041900" cy="3337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520" y="266700"/>
            <a:ext cx="822960" cy="1485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19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ingredient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Don’t (by policy or lack of policy) allow students to sabotage their own success.</a:t>
            </a:r>
          </a:p>
          <a:p>
            <a:endParaRPr lang="en-US" dirty="0"/>
          </a:p>
          <a:p>
            <a:r>
              <a:rPr lang="en-US" dirty="0" smtClean="0"/>
              <a:t>Failure to require</a:t>
            </a:r>
          </a:p>
          <a:p>
            <a:pPr lvl="1"/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Advising (more than just once)</a:t>
            </a:r>
          </a:p>
          <a:p>
            <a:pPr lvl="1"/>
            <a:r>
              <a:rPr lang="en-US" dirty="0" smtClean="0"/>
              <a:t>Class attendance</a:t>
            </a:r>
          </a:p>
          <a:p>
            <a:pPr lvl="1"/>
            <a:r>
              <a:rPr lang="en-US" dirty="0" smtClean="0"/>
              <a:t>Registering and entering the institution on time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480" y="228600"/>
            <a:ext cx="822960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44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ingredient #6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 standards of measurement.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For instance, Foundational Dimensions</a:t>
            </a:r>
            <a:r>
              <a:rPr lang="en-US" baseline="30000" dirty="0" smtClean="0"/>
              <a:t>®</a:t>
            </a:r>
          </a:p>
          <a:p>
            <a:endParaRPr lang="en-US" baseline="30000" dirty="0"/>
          </a:p>
          <a:p>
            <a:pPr lvl="1"/>
            <a:r>
              <a:rPr lang="en-US" dirty="0" smtClean="0"/>
              <a:t>Philosophy			All Students</a:t>
            </a:r>
          </a:p>
          <a:p>
            <a:pPr lvl="1"/>
            <a:r>
              <a:rPr lang="en-US" dirty="0" smtClean="0"/>
              <a:t>Organization			Diversity</a:t>
            </a:r>
          </a:p>
          <a:p>
            <a:pPr lvl="1"/>
            <a:r>
              <a:rPr lang="en-US" dirty="0" smtClean="0"/>
              <a:t>Learning				Roles &amp; Purposes</a:t>
            </a:r>
          </a:p>
          <a:p>
            <a:pPr lvl="1"/>
            <a:r>
              <a:rPr lang="en-US" dirty="0" smtClean="0"/>
              <a:t>Faculty/Campus Culture		Improvement</a:t>
            </a:r>
          </a:p>
          <a:p>
            <a:pPr lvl="1"/>
            <a:r>
              <a:rPr lang="en-US" dirty="0" smtClean="0"/>
              <a:t>Transition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smtClean="0"/>
              <a:t>Or standards of NEASC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20" y="228600"/>
            <a:ext cx="822960" cy="1551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40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ingredient #7: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first year from various perspectives.</a:t>
            </a:r>
          </a:p>
          <a:p>
            <a:endParaRPr lang="en-US" dirty="0"/>
          </a:p>
          <a:p>
            <a:pPr lvl="1"/>
            <a:r>
              <a:rPr lang="en-US" dirty="0" smtClean="0"/>
              <a:t>Faculty/staff</a:t>
            </a:r>
          </a:p>
          <a:p>
            <a:pPr lvl="1"/>
            <a:r>
              <a:rPr lang="en-US" dirty="0" smtClean="0"/>
              <a:t>Students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smtClean="0"/>
              <a:t>Who’s right?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620" y="203200"/>
            <a:ext cx="919480" cy="154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59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ea typeface="+mj-ea"/>
              </a:rPr>
              <a:t>Like Survey Items: Advising</a:t>
            </a:r>
            <a:endParaRPr lang="en-US" sz="3200" dirty="0">
              <a:ea typeface="+mj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162966"/>
              </p:ext>
            </p:extLst>
          </p:nvPr>
        </p:nvGraphicFramePr>
        <p:xfrm>
          <a:off x="373063" y="1193800"/>
          <a:ext cx="8445500" cy="3797301"/>
        </p:xfrm>
        <a:graphic>
          <a:graphicData uri="http://schemas.openxmlformats.org/drawingml/2006/table">
            <a:tbl>
              <a:tblPr firstRow="1">
                <a:tableStyleId>{16D9F66E-5EB9-4882-86FB-DCBF35E3C3E4}</a:tableStyleId>
              </a:tblPr>
              <a:tblGrid>
                <a:gridCol w="4222750"/>
                <a:gridCol w="4222750"/>
              </a:tblGrid>
              <a:tr h="10194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Students: To what degree have faculty/staff advisors: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36" marR="91436" marT="3379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Faculty/Staff Advisors: In advising first-year students, to what degree do you: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36" marR="91436" marT="3379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48939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Q026. Helped </a:t>
                      </a:r>
                      <a:r>
                        <a:rPr kumimoji="0" lang="en-US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select </a:t>
                      </a:r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courses?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Q117. Help </a:t>
                      </a:r>
                      <a:r>
                        <a:rPr kumimoji="0" lang="en-US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 select </a:t>
                      </a:r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courses?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9525" marB="0" anchor="ctr">
                    <a:solidFill>
                      <a:srgbClr val="FFFFFF"/>
                    </a:solidFill>
                  </a:tcPr>
                </a:tc>
              </a:tr>
              <a:tr h="59375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Q028. Discussed </a:t>
                      </a:r>
                      <a:r>
                        <a:rPr kumimoji="0" lang="en-US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it takes for you to be academically </a:t>
                      </a:r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successful?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Q118. Discuss </a:t>
                      </a:r>
                      <a:r>
                        <a:rPr kumimoji="0" lang="en-US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it takes for them to be academically </a:t>
                      </a:r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successful?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9525" marB="0" anchor="ctr">
                    <a:solidFill>
                      <a:srgbClr val="FFFFFF"/>
                    </a:solidFill>
                  </a:tcPr>
                </a:tc>
              </a:tr>
              <a:tr h="1194008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600" b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Q027.</a:t>
                      </a:r>
                      <a:r>
                        <a:rPr kumimoji="0" lang="en-US" sz="1600" b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Discussed your future enrollment plans?</a:t>
                      </a:r>
                      <a:endParaRPr kumimoji="0" lang="en-US" sz="16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3379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600" b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Q48.</a:t>
                      </a:r>
                      <a:r>
                        <a:rPr kumimoji="0" lang="en-US" sz="1600" b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Discuss their future enrollment plans?</a:t>
                      </a:r>
                      <a:endParaRPr kumimoji="0" lang="en-US" sz="16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3379" marB="0" anchor="ctr">
                    <a:solidFill>
                      <a:srgbClr val="FFFFFF"/>
                    </a:solidFill>
                  </a:tcPr>
                </a:tc>
              </a:tr>
              <a:tr h="44114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70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ea typeface="+mj-ea"/>
              </a:rPr>
              <a:t>Student vs. Faculty/Staff advisors: </a:t>
            </a:r>
            <a:br>
              <a:rPr lang="en-US" sz="2800" dirty="0" smtClean="0">
                <a:ea typeface="+mj-ea"/>
              </a:rPr>
            </a:br>
            <a:r>
              <a:rPr lang="en-US" sz="2800" dirty="0" smtClean="0">
                <a:ea typeface="+mj-ea"/>
              </a:rPr>
              <a:t>4-Year Institutions</a:t>
            </a:r>
            <a:endParaRPr lang="en-US" sz="2800" dirty="0">
              <a:ea typeface="+mj-ea"/>
            </a:endParaRPr>
          </a:p>
        </p:txBody>
      </p:sp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93624" y="1892300"/>
            <a:ext cx="1455776" cy="2308324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Students: To </a:t>
            </a:r>
          </a:p>
          <a:p>
            <a:pPr>
              <a:defRPr/>
            </a:pPr>
            <a:r>
              <a:rPr lang="en-US" b="1" dirty="0" smtClean="0"/>
              <a:t>what degree have faculty/staff advisors: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56347" y="1892300"/>
            <a:ext cx="1530453" cy="2585323"/>
          </a:xfrm>
          <a:prstGeom prst="rect">
            <a:avLst/>
          </a:prstGeom>
          <a:solidFill>
            <a:srgbClr val="008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Faculty/Staff Advisors: </a:t>
            </a:r>
            <a:r>
              <a:rPr lang="en-US" b="1" dirty="0"/>
              <a:t>In advising first-year students, to what degree do you:</a:t>
            </a:r>
            <a:endParaRPr lang="en-US" dirty="0"/>
          </a:p>
        </p:txBody>
      </p:sp>
      <p:sp>
        <p:nvSpPr>
          <p:cNvPr id="27657" name="TextBox 5"/>
          <p:cNvSpPr txBox="1">
            <a:spLocks noChangeArrowheads="1"/>
          </p:cNvSpPr>
          <p:nvPr/>
        </p:nvSpPr>
        <p:spPr bwMode="auto">
          <a:xfrm>
            <a:off x="4473575" y="6550025"/>
            <a:ext cx="4670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400"/>
              <a:t>NOTE: All differences statistical to p &lt; .001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801532993"/>
              </p:ext>
            </p:extLst>
          </p:nvPr>
        </p:nvGraphicFramePr>
        <p:xfrm>
          <a:off x="1774721" y="1739900"/>
          <a:ext cx="5334001" cy="4828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097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ea typeface="+mj-ea"/>
              </a:rPr>
              <a:t>Student vs. Faculty/Staff: 2-Year colleges</a:t>
            </a:r>
            <a:endParaRPr lang="en-US" sz="2800" dirty="0">
              <a:ea typeface="+mj-ea"/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54000" y="1816100"/>
            <a:ext cx="1451282" cy="2031325"/>
          </a:xfrm>
          <a:prstGeom prst="rect">
            <a:avLst/>
          </a:prstGeom>
          <a:solidFill>
            <a:srgbClr val="0072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Students: To what degree have faculty/staff advisors: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8052" y="1930399"/>
            <a:ext cx="1878473" cy="175432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Faculty/Staff Advisors: </a:t>
            </a:r>
            <a:r>
              <a:rPr lang="en-US" b="1" dirty="0"/>
              <a:t>In advising first-year students, to what degree do you:</a:t>
            </a:r>
            <a:endParaRPr lang="en-US" dirty="0"/>
          </a:p>
        </p:txBody>
      </p:sp>
      <p:sp>
        <p:nvSpPr>
          <p:cNvPr id="28681" name="TextBox 7"/>
          <p:cNvSpPr txBox="1">
            <a:spLocks noChangeArrowheads="1"/>
          </p:cNvSpPr>
          <p:nvPr/>
        </p:nvSpPr>
        <p:spPr bwMode="auto">
          <a:xfrm>
            <a:off x="4473575" y="6550025"/>
            <a:ext cx="4670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400"/>
              <a:t>NOTE: All differences statistical to p &lt; .001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916404135"/>
              </p:ext>
            </p:extLst>
          </p:nvPr>
        </p:nvGraphicFramePr>
        <p:xfrm>
          <a:off x="1705282" y="1447799"/>
          <a:ext cx="5442770" cy="5021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175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 critical ingredient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capacity for change</a:t>
            </a:r>
          </a:p>
          <a:p>
            <a:pPr lvl="1"/>
            <a:r>
              <a:rPr lang="en-US" dirty="0" smtClean="0"/>
              <a:t>Willingness to ask tough questions</a:t>
            </a:r>
          </a:p>
          <a:p>
            <a:pPr lvl="1"/>
            <a:r>
              <a:rPr lang="en-US" dirty="0" smtClean="0"/>
              <a:t>Willingness to be candid</a:t>
            </a:r>
          </a:p>
          <a:p>
            <a:pPr lvl="1"/>
            <a:r>
              <a:rPr lang="en-US" dirty="0" smtClean="0"/>
              <a:t>Willingness to use data</a:t>
            </a:r>
          </a:p>
          <a:p>
            <a:pPr lvl="1"/>
            <a:r>
              <a:rPr lang="en-US" dirty="0" smtClean="0"/>
              <a:t>Trust</a:t>
            </a:r>
          </a:p>
          <a:p>
            <a:pPr lvl="1"/>
            <a:r>
              <a:rPr lang="en-US" dirty="0" smtClean="0"/>
              <a:t>Consistency of leadership</a:t>
            </a:r>
          </a:p>
          <a:p>
            <a:pPr lvl="1"/>
            <a:r>
              <a:rPr lang="en-US" dirty="0" smtClean="0"/>
              <a:t>Clarity of mission and vision</a:t>
            </a:r>
          </a:p>
          <a:p>
            <a:pPr lvl="1"/>
            <a:r>
              <a:rPr lang="en-US" dirty="0" smtClean="0"/>
              <a:t>Resources? </a:t>
            </a:r>
          </a:p>
          <a:p>
            <a:pPr lvl="1"/>
            <a:r>
              <a:rPr lang="en-US" dirty="0" smtClean="0"/>
              <a:t>What else?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181100"/>
            <a:ext cx="1358900" cy="2806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193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Substantive change is hard 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Needed ingredients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Focus</a:t>
            </a:r>
          </a:p>
          <a:p>
            <a:pPr lvl="1"/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Leadership</a:t>
            </a:r>
          </a:p>
          <a:p>
            <a:pPr lvl="1"/>
            <a:r>
              <a:rPr lang="en-US" dirty="0" smtClean="0"/>
              <a:t>Involvement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But the payoff can be enormous:  Institutional transformation, student learning, and student retention.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7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Foundations of Excellence</a:t>
            </a:r>
            <a:r>
              <a:rPr lang="en-US" baseline="30000" dirty="0" smtClean="0"/>
              <a:t>®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Foundations of Excellence (</a:t>
            </a:r>
            <a:r>
              <a:rPr lang="en-US" dirty="0" err="1" smtClean="0"/>
              <a:t>FoE</a:t>
            </a:r>
            <a:r>
              <a:rPr lang="en-US" dirty="0" smtClean="0"/>
              <a:t>) is a self-study and improvement planning process</a:t>
            </a:r>
          </a:p>
          <a:p>
            <a:endParaRPr lang="en-US" dirty="0"/>
          </a:p>
          <a:p>
            <a:pPr lvl="1"/>
            <a:r>
              <a:rPr lang="en-US" dirty="0" smtClean="0"/>
              <a:t>Involving, to date, approximately 260 institutions, both two- and four-year.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What have we learned?  High performers can dramatically improve first- to second-year retention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3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have you created your secret sauce?</a:t>
            </a:r>
          </a:p>
          <a:p>
            <a:endParaRPr lang="en-US" dirty="0"/>
          </a:p>
          <a:p>
            <a:r>
              <a:rPr lang="en-US" dirty="0" smtClean="0"/>
              <a:t>Is there too much of one ingredient, too little of another ingredient?</a:t>
            </a:r>
          </a:p>
          <a:p>
            <a:endParaRPr lang="en-US" dirty="0"/>
          </a:p>
          <a:p>
            <a:r>
              <a:rPr lang="en-US" dirty="0" smtClean="0"/>
              <a:t>Have you missed the main ingredient?</a:t>
            </a:r>
          </a:p>
          <a:p>
            <a:endParaRPr lang="en-US" dirty="0"/>
          </a:p>
          <a:p>
            <a:r>
              <a:rPr lang="en-US" dirty="0" smtClean="0"/>
              <a:t>Is it time to step back and recreate the recipe?</a:t>
            </a:r>
          </a:p>
          <a:p>
            <a:endParaRPr lang="en-US" dirty="0"/>
          </a:p>
          <a:p>
            <a:r>
              <a:rPr lang="en-US" dirty="0" smtClean="0"/>
              <a:t>What can YOU do from your perspective?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20" y="927100"/>
            <a:ext cx="919480" cy="1663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36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/>
          </a:p>
          <a:p>
            <a:pPr algn="ctr"/>
            <a:endParaRPr lang="en-US" dirty="0" smtClean="0"/>
          </a:p>
          <a:p>
            <a:pPr marL="114300" indent="0" algn="ctr">
              <a:buNone/>
            </a:pPr>
            <a:r>
              <a:rPr lang="en-US" sz="2800" dirty="0" smtClean="0"/>
              <a:t>Betsy Barefoot, </a:t>
            </a:r>
            <a:r>
              <a:rPr lang="en-US" sz="2800" dirty="0" err="1" smtClean="0"/>
              <a:t>EdD</a:t>
            </a:r>
            <a:endParaRPr lang="en-US" sz="2800" dirty="0" smtClean="0"/>
          </a:p>
          <a:p>
            <a:pPr marL="114300" indent="0" algn="ctr">
              <a:buNone/>
            </a:pPr>
            <a:r>
              <a:rPr lang="en-US" sz="2800" dirty="0" smtClean="0"/>
              <a:t>Vice President &amp; Senior Scholar</a:t>
            </a:r>
          </a:p>
          <a:p>
            <a:pPr marL="114300" indent="0" algn="ctr">
              <a:buNone/>
            </a:pPr>
            <a:r>
              <a:rPr lang="en-US" sz="2800" dirty="0" smtClean="0"/>
              <a:t>Gardner Institute for Excellence in Undergraduate Education</a:t>
            </a:r>
          </a:p>
          <a:p>
            <a:pPr marL="114300" indent="0" algn="ctr">
              <a:buNone/>
            </a:pPr>
            <a:r>
              <a:rPr lang="en-US" sz="2800" dirty="0" smtClean="0"/>
              <a:t>Brevard, NC</a:t>
            </a:r>
          </a:p>
          <a:p>
            <a:pPr marL="114300" indent="0" algn="ctr">
              <a:buNone/>
            </a:pPr>
            <a:r>
              <a:rPr lang="en-US" sz="2800" dirty="0" smtClean="0"/>
              <a:t>828-475-6018; </a:t>
            </a:r>
            <a:r>
              <a:rPr lang="en-US" sz="2800" dirty="0" err="1" smtClean="0"/>
              <a:t>barefoot@jngi.org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6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FoE Actions and Retention Rates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838200" y="1524000"/>
          <a:ext cx="7620000" cy="4913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400801"/>
            <a:ext cx="7620000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dirty="0" smtClean="0"/>
              <a:t>Note: The 5.62 point increase is an 8.2% increase in retention.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6364190" y="3846612"/>
            <a:ext cx="4953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©2010 External Evaluation: FoE Retention Analysis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513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fatten a pig just by weighing it?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2260600"/>
            <a:ext cx="2540000" cy="252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197" y="4292600"/>
            <a:ext cx="2540001" cy="200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1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act of self study set in motion events that make a difference?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					</a:t>
            </a:r>
            <a:r>
              <a:rPr lang="en-US" sz="4400" dirty="0" smtClean="0"/>
              <a:t>? ? ?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What’s the secret sauce?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603500"/>
            <a:ext cx="1663700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474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Actions Most Commonly Implemented </a:t>
            </a:r>
            <a:br>
              <a:rPr lang="en-US" dirty="0" smtClean="0"/>
            </a:br>
            <a:r>
              <a:rPr lang="en-US" sz="2400" dirty="0" smtClean="0"/>
              <a:t>By the Most Successful Institutions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981200"/>
          <a:ext cx="8001002" cy="433654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315199"/>
                <a:gridCol w="685803"/>
              </a:tblGrid>
              <a:tr h="5520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Implemented or revised a specific first-year program 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16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9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Revised advising program </a:t>
                      </a:r>
                      <a:r>
                        <a:rPr lang="en-US" sz="2000" b="1" dirty="0" smtClean="0"/>
                        <a:t/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(</a:t>
                      </a:r>
                      <a:r>
                        <a:rPr lang="en-US" sz="2000" b="1" dirty="0"/>
                        <a:t>includes requirements and </a:t>
                      </a:r>
                      <a:r>
                        <a:rPr lang="en-US" sz="2000" b="1" dirty="0" smtClean="0"/>
                        <a:t># </a:t>
                      </a:r>
                      <a:r>
                        <a:rPr lang="en-US" sz="2000" b="1" dirty="0"/>
                        <a:t>of advisors)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7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Curriculum changes </a:t>
                      </a:r>
                      <a:r>
                        <a:rPr lang="en-US" sz="2000" b="1" dirty="0" smtClean="0"/>
                        <a:t/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(</a:t>
                      </a:r>
                      <a:r>
                        <a:rPr lang="en-US" sz="2000" b="1" dirty="0"/>
                        <a:t>includes general </a:t>
                      </a:r>
                      <a:r>
                        <a:rPr lang="en-US" sz="2000" b="1" dirty="0" smtClean="0"/>
                        <a:t>education,</a:t>
                      </a:r>
                      <a:r>
                        <a:rPr lang="en-US" sz="2000" b="1" baseline="0" dirty="0" smtClean="0"/>
                        <a:t> core and FYS </a:t>
                      </a:r>
                      <a:r>
                        <a:rPr lang="en-US" sz="2000" b="1" dirty="0" smtClean="0"/>
                        <a:t>courses</a:t>
                      </a:r>
                      <a:r>
                        <a:rPr lang="en-US" sz="2000" b="1" dirty="0"/>
                        <a:t>)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7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0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Improved, reinstated or required pre-enrollment orientation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5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0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Added to faculty development  (includes TA/adjunct training)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5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0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Revised a policy or procedure </a:t>
                      </a:r>
                      <a:r>
                        <a:rPr lang="en-US" sz="2000" b="1" dirty="0" smtClean="0"/>
                        <a:t/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(</a:t>
                      </a:r>
                      <a:r>
                        <a:rPr lang="en-US" sz="2000" b="1" dirty="0"/>
                        <a:t>e.g., placement, enrollment, scheduling)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5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37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800410"/>
              </p:ext>
            </p:extLst>
          </p:nvPr>
        </p:nvGraphicFramePr>
        <p:xfrm>
          <a:off x="457201" y="1905001"/>
          <a:ext cx="8001002" cy="298703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162799"/>
                <a:gridCol w="838203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Instituted FYE committee/ council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3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0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Created a one-stop office for student success services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3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6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Implemented an early alert system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3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02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Hired a Director for FY programs </a:t>
                      </a:r>
                      <a:r>
                        <a:rPr lang="en-US" sz="2000" b="1" dirty="0" smtClean="0"/>
                        <a:t/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(</a:t>
                      </a:r>
                      <a:r>
                        <a:rPr lang="en-US" sz="2000" b="1" dirty="0"/>
                        <a:t>faculty </a:t>
                      </a:r>
                      <a:r>
                        <a:rPr lang="en-US" sz="2000" b="1" dirty="0" smtClean="0"/>
                        <a:t>and/or </a:t>
                      </a:r>
                      <a:r>
                        <a:rPr lang="en-US" sz="2000" b="1" dirty="0"/>
                        <a:t>student services)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3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0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Used research/data and program assessment more effectively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3</a:t>
                      </a:r>
                      <a:endParaRPr lang="en-US" sz="2000" b="1" dirty="0"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Actions Most Commonly Implemented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By the Most Successful Institutions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Lesson (Ingredient) #</a:t>
            </a: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Retention (student success) does not belong to a single individual, campus office, or small group of individuals.</a:t>
            </a:r>
          </a:p>
          <a:p>
            <a:pPr lvl="1"/>
            <a:r>
              <a:rPr lang="en-US" dirty="0" smtClean="0"/>
              <a:t>Instructors:  academic/classroom management issues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Student affairs professionals:  students’ lives beyond the classroom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Financial aid officers:  Students’ financial stress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Admissions representatives:   Students’ expectations; parents’ issues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120" y="254000"/>
            <a:ext cx="822960" cy="149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8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Ingredient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beyond the “r” word.</a:t>
            </a:r>
          </a:p>
          <a:p>
            <a:pPr lvl="1"/>
            <a:r>
              <a:rPr lang="en-US" dirty="0" smtClean="0"/>
              <a:t>Do some campus employees have retention fatigue?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Try a focus on excellence.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2667001"/>
            <a:ext cx="295910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320" y="226628"/>
            <a:ext cx="822960" cy="15259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305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lete Me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4A290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Delete Me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4A290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383</TotalTime>
  <Words>732</Words>
  <Application>Microsoft Office PowerPoint</Application>
  <PresentationFormat>On-screen Show (4:3)</PresentationFormat>
  <Paragraphs>161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Apothecary</vt:lpstr>
      <vt:lpstr>creating the secret sauce for student retention</vt:lpstr>
      <vt:lpstr>Foundations of Excellence®</vt:lpstr>
      <vt:lpstr>FoE Actions and Retention Rates</vt:lpstr>
      <vt:lpstr>Why?</vt:lpstr>
      <vt:lpstr>Or . . . </vt:lpstr>
      <vt:lpstr>Actions Most Commonly Implemented  By the Most Successful Institutions</vt:lpstr>
      <vt:lpstr>Actions Most Commonly Implemented  By the Most Successful Institutions</vt:lpstr>
      <vt:lpstr>Lesson (Ingredient) #1 </vt:lpstr>
      <vt:lpstr>Ingredient #2</vt:lpstr>
      <vt:lpstr>Ingredient #3  </vt:lpstr>
      <vt:lpstr>ingredient #4</vt:lpstr>
      <vt:lpstr>ingredient #5</vt:lpstr>
      <vt:lpstr>ingredient #6  </vt:lpstr>
      <vt:lpstr>ingredient #7: </vt:lpstr>
      <vt:lpstr>Like Survey Items: Advising</vt:lpstr>
      <vt:lpstr>Student vs. Faculty/Staff advisors:  4-Year Institutions</vt:lpstr>
      <vt:lpstr>Student vs. Faculty/Staff: 2-Year colleges</vt:lpstr>
      <vt:lpstr>A critical ingredient   </vt:lpstr>
      <vt:lpstr>Substantive change is hard work!</vt:lpstr>
      <vt:lpstr>Question for you</vt:lpstr>
      <vt:lpstr>Contact information</vt:lpstr>
    </vt:vector>
  </TitlesOfParts>
  <Company>Gardner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Seeking the secret sauce for student retention</dc:title>
  <dc:creator>Betsy Barefoot</dc:creator>
  <cp:lastModifiedBy>David CHJ</cp:lastModifiedBy>
  <cp:revision>33</cp:revision>
  <dcterms:created xsi:type="dcterms:W3CDTF">2011-10-29T19:17:18Z</dcterms:created>
  <dcterms:modified xsi:type="dcterms:W3CDTF">2013-09-25T09:16:45Z</dcterms:modified>
</cp:coreProperties>
</file>